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2" r:id="rId1"/>
  </p:sldMasterIdLst>
  <p:notesMasterIdLst>
    <p:notesMasterId r:id="rId61"/>
  </p:notesMasterIdLst>
  <p:sldIdLst>
    <p:sldId id="281" r:id="rId2"/>
    <p:sldId id="257" r:id="rId3"/>
    <p:sldId id="260" r:id="rId4"/>
    <p:sldId id="289" r:id="rId5"/>
    <p:sldId id="286" r:id="rId6"/>
    <p:sldId id="291" r:id="rId7"/>
    <p:sldId id="267" r:id="rId8"/>
    <p:sldId id="328" r:id="rId9"/>
    <p:sldId id="329" r:id="rId10"/>
    <p:sldId id="330" r:id="rId11"/>
    <p:sldId id="313" r:id="rId12"/>
    <p:sldId id="262" r:id="rId13"/>
    <p:sldId id="333" r:id="rId14"/>
    <p:sldId id="287" r:id="rId15"/>
    <p:sldId id="334" r:id="rId16"/>
    <p:sldId id="271" r:id="rId17"/>
    <p:sldId id="320" r:id="rId18"/>
    <p:sldId id="292" r:id="rId19"/>
    <p:sldId id="335" r:id="rId20"/>
    <p:sldId id="319" r:id="rId21"/>
    <p:sldId id="274" r:id="rId22"/>
    <p:sldId id="288" r:id="rId23"/>
    <p:sldId id="312" r:id="rId24"/>
    <p:sldId id="321" r:id="rId25"/>
    <p:sldId id="285" r:id="rId26"/>
    <p:sldId id="263" r:id="rId27"/>
    <p:sldId id="336" r:id="rId28"/>
    <p:sldId id="337" r:id="rId29"/>
    <p:sldId id="324" r:id="rId30"/>
    <p:sldId id="325" r:id="rId31"/>
    <p:sldId id="326" r:id="rId32"/>
    <p:sldId id="316" r:id="rId33"/>
    <p:sldId id="264" r:id="rId34"/>
    <p:sldId id="295" r:id="rId35"/>
    <p:sldId id="299" r:id="rId36"/>
    <p:sldId id="283" r:id="rId37"/>
    <p:sldId id="256" r:id="rId38"/>
    <p:sldId id="280" r:id="rId39"/>
    <p:sldId id="306" r:id="rId40"/>
    <p:sldId id="303" r:id="rId41"/>
    <p:sldId id="258" r:id="rId42"/>
    <p:sldId id="304" r:id="rId43"/>
    <p:sldId id="268" r:id="rId44"/>
    <p:sldId id="322" r:id="rId45"/>
    <p:sldId id="270" r:id="rId46"/>
    <p:sldId id="302" r:id="rId47"/>
    <p:sldId id="307" r:id="rId48"/>
    <p:sldId id="290" r:id="rId49"/>
    <p:sldId id="272" r:id="rId50"/>
    <p:sldId id="332" r:id="rId51"/>
    <p:sldId id="310" r:id="rId52"/>
    <p:sldId id="311" r:id="rId53"/>
    <p:sldId id="294" r:id="rId54"/>
    <p:sldId id="293" r:id="rId55"/>
    <p:sldId id="314" r:id="rId56"/>
    <p:sldId id="317" r:id="rId57"/>
    <p:sldId id="327" r:id="rId58"/>
    <p:sldId id="318" r:id="rId59"/>
    <p:sldId id="305" r:id="rId6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FD5748-669D-8E48-B843-6177BBD8D194}">
          <p14:sldIdLst>
            <p14:sldId id="281"/>
            <p14:sldId id="257"/>
            <p14:sldId id="260"/>
            <p14:sldId id="289"/>
            <p14:sldId id="286"/>
            <p14:sldId id="291"/>
            <p14:sldId id="267"/>
            <p14:sldId id="328"/>
            <p14:sldId id="329"/>
            <p14:sldId id="330"/>
            <p14:sldId id="313"/>
          </p14:sldIdLst>
        </p14:section>
        <p14:section name="Proposed Solution" id="{43B88994-890F-8B48-AA02-51D5CE025563}">
          <p14:sldIdLst>
            <p14:sldId id="262"/>
            <p14:sldId id="333"/>
            <p14:sldId id="287"/>
            <p14:sldId id="334"/>
            <p14:sldId id="271"/>
            <p14:sldId id="320"/>
            <p14:sldId id="292"/>
            <p14:sldId id="335"/>
            <p14:sldId id="319"/>
            <p14:sldId id="274"/>
            <p14:sldId id="288"/>
            <p14:sldId id="312"/>
            <p14:sldId id="321"/>
            <p14:sldId id="285"/>
          </p14:sldIdLst>
        </p14:section>
        <p14:section name="Experimental Evaluation" id="{B7017E4D-36C3-2A4B-A64C-0E91CF7DE180}">
          <p14:sldIdLst>
            <p14:sldId id="263"/>
            <p14:sldId id="336"/>
            <p14:sldId id="337"/>
            <p14:sldId id="324"/>
            <p14:sldId id="325"/>
            <p14:sldId id="326"/>
            <p14:sldId id="316"/>
          </p14:sldIdLst>
        </p14:section>
        <p14:section name="Conclusion" id="{67A2E5F5-E6D2-5644-904E-9AB815DA9F21}">
          <p14:sldIdLst>
            <p14:sldId id="264"/>
            <p14:sldId id="295"/>
            <p14:sldId id="299"/>
            <p14:sldId id="283"/>
          </p14:sldIdLst>
        </p14:section>
        <p14:section name="Personal Notes" id="{9CF3E437-CDD0-9F40-B967-B258C650CADB}">
          <p14:sldIdLst>
            <p14:sldId id="256"/>
            <p14:sldId id="280"/>
            <p14:sldId id="306"/>
            <p14:sldId id="303"/>
            <p14:sldId id="258"/>
            <p14:sldId id="304"/>
            <p14:sldId id="268"/>
            <p14:sldId id="322"/>
            <p14:sldId id="270"/>
            <p14:sldId id="302"/>
            <p14:sldId id="307"/>
            <p14:sldId id="290"/>
            <p14:sldId id="272"/>
            <p14:sldId id="332"/>
            <p14:sldId id="310"/>
            <p14:sldId id="311"/>
            <p14:sldId id="294"/>
            <p14:sldId id="293"/>
            <p14:sldId id="314"/>
            <p14:sldId id="317"/>
            <p14:sldId id="327"/>
            <p14:sldId id="318"/>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10000"/>
    <a:srgbClr val="33C078"/>
    <a:srgbClr val="FF0000"/>
    <a:srgbClr val="C10001"/>
    <a:srgbClr val="1DADE4"/>
    <a:srgbClr val="FF69F9"/>
    <a:srgbClr val="AF4AFF"/>
    <a:srgbClr val="4875C5"/>
    <a:srgbClr val="FF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15"/>
    <p:restoredTop sz="84380"/>
  </p:normalViewPr>
  <p:slideViewPr>
    <p:cSldViewPr snapToGrid="0" snapToObjects="1">
      <p:cViewPr>
        <p:scale>
          <a:sx n="61" d="100"/>
          <a:sy n="61" d="100"/>
        </p:scale>
        <p:origin x="968" y="856"/>
      </p:cViewPr>
      <p:guideLst/>
    </p:cSldViewPr>
  </p:slideViewPr>
  <p:notesTextViewPr>
    <p:cViewPr>
      <p:scale>
        <a:sx n="1" d="1"/>
        <a:sy n="1" d="1"/>
      </p:scale>
      <p:origin x="0" y="-536"/>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b="1" i="0" u="none" strike="noStrike" dirty="0">
                <a:effectLst/>
              </a:rPr>
              <a:t>Cloud Data </a:t>
            </a:r>
            <a:r>
              <a:rPr lang="en-GB" b="1" i="0" u="none" strike="noStrike" dirty="0" err="1">
                <a:effectLst/>
              </a:rPr>
              <a:t>Centers</a:t>
            </a:r>
            <a:r>
              <a:rPr lang="en-GB" b="1" i="0" u="none" strike="noStrike" dirty="0">
                <a:effectLst/>
              </a:rPr>
              <a:t> Are Poised to Take the Spotlight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barChart>
        <c:barDir val="col"/>
        <c:grouping val="stacked"/>
        <c:varyColors val="0"/>
        <c:ser>
          <c:idx val="0"/>
          <c:order val="0"/>
          <c:tx>
            <c:strRef>
              <c:f>Sheet1!$B$1</c:f>
              <c:strCache>
                <c:ptCount val="1"/>
                <c:pt idx="0">
                  <c:v>Cloud Data Center</c:v>
                </c:pt>
              </c:strCache>
            </c:strRef>
          </c:tx>
          <c:spPr>
            <a:solidFill>
              <a:schemeClr val="accent1"/>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Sheet1!$B$2:$B$7</c:f>
              <c:numCache>
                <c:formatCode>General</c:formatCode>
                <c:ptCount val="6"/>
                <c:pt idx="0">
                  <c:v>1.6739999999999999</c:v>
                </c:pt>
                <c:pt idx="1">
                  <c:v>2.16</c:v>
                </c:pt>
                <c:pt idx="2">
                  <c:v>2.9889999999999999</c:v>
                </c:pt>
                <c:pt idx="3">
                  <c:v>3.9529999999999998</c:v>
                </c:pt>
                <c:pt idx="4">
                  <c:v>5.05</c:v>
                </c:pt>
                <c:pt idx="5">
                  <c:v>6.48</c:v>
                </c:pt>
              </c:numCache>
            </c:numRef>
          </c:val>
          <c:extLst>
            <c:ext xmlns:c16="http://schemas.microsoft.com/office/drawing/2014/chart" uri="{C3380CC4-5D6E-409C-BE32-E72D297353CC}">
              <c16:uniqueId val="{00000000-C478-674C-83B4-3F3028FCF16D}"/>
            </c:ext>
          </c:extLst>
        </c:ser>
        <c:ser>
          <c:idx val="1"/>
          <c:order val="1"/>
          <c:tx>
            <c:strRef>
              <c:f>Sheet1!$C$1</c:f>
              <c:strCache>
                <c:ptCount val="1"/>
                <c:pt idx="0">
                  <c:v>Traditional Data Center</c:v>
                </c:pt>
              </c:strCache>
            </c:strRef>
          </c:tx>
          <c:spPr>
            <a:solidFill>
              <a:schemeClr val="accent2"/>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Sheet1!$C$2:$C$7</c:f>
              <c:numCache>
                <c:formatCode>General</c:formatCode>
                <c:ptCount val="6"/>
                <c:pt idx="0">
                  <c:v>1.4259999999999999</c:v>
                </c:pt>
                <c:pt idx="1">
                  <c:v>1.84</c:v>
                </c:pt>
                <c:pt idx="2">
                  <c:v>1.911</c:v>
                </c:pt>
                <c:pt idx="3">
                  <c:v>1.9470000000000001</c:v>
                </c:pt>
                <c:pt idx="4">
                  <c:v>1.96</c:v>
                </c:pt>
                <c:pt idx="5">
                  <c:v>2.04</c:v>
                </c:pt>
              </c:numCache>
            </c:numRef>
          </c:val>
          <c:extLst>
            <c:ext xmlns:c16="http://schemas.microsoft.com/office/drawing/2014/chart" uri="{C3380CC4-5D6E-409C-BE32-E72D297353CC}">
              <c16:uniqueId val="{00000001-C478-674C-83B4-3F3028FCF16D}"/>
            </c:ext>
          </c:extLst>
        </c:ser>
        <c:dLbls>
          <c:showLegendKey val="0"/>
          <c:showVal val="0"/>
          <c:showCatName val="0"/>
          <c:showSerName val="0"/>
          <c:showPercent val="0"/>
          <c:showBubbleSize val="0"/>
        </c:dLbls>
        <c:gapWidth val="64"/>
        <c:overlap val="100"/>
        <c:axId val="1718719503"/>
        <c:axId val="1745554207"/>
      </c:barChart>
      <c:catAx>
        <c:axId val="1718719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45554207"/>
        <c:crosses val="autoZero"/>
        <c:auto val="1"/>
        <c:lblAlgn val="ctr"/>
        <c:lblOffset val="100"/>
        <c:noMultiLvlLbl val="0"/>
      </c:catAx>
      <c:valAx>
        <c:axId val="1745554207"/>
        <c:scaling>
          <c:orientation val="minMax"/>
        </c:scaling>
        <c:delete val="0"/>
        <c:axPos val="l"/>
        <c:majorGridlines>
          <c:spPr>
            <a:ln w="9525" cap="flat" cmpd="sng" algn="ctr">
              <a:solidFill>
                <a:schemeClr val="tx2">
                  <a:lumMod val="10000"/>
                  <a:alpha val="3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600" dirty="0">
                    <a:solidFill>
                      <a:schemeClr val="bg1"/>
                    </a:solidFill>
                  </a:rPr>
                  <a:t>Zettabytes</a:t>
                </a:r>
                <a:r>
                  <a:rPr lang="en-GB" sz="1600" baseline="0" dirty="0">
                    <a:solidFill>
                      <a:schemeClr val="bg1"/>
                    </a:solidFill>
                  </a:rPr>
                  <a:t> per Year</a:t>
                </a:r>
                <a:endParaRPr lang="en-GB" sz="1600"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18719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Used 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472C-6C43-AEB4-7706DAE50D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472C-6C43-AEB4-7706DAE50D09}"/>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472C-6C43-AEB4-7706DAE50D09}"/>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tx1">
                <a:lumMod val="15000"/>
                <a:lumOff val="85000"/>
              </a:schemeClr>
            </a:solidFill>
            <a:round/>
          </a:ln>
          <a:effectLst/>
        </c:spPr>
        <c:txPr>
          <a:bodyPr rot="-2280000" spcFirstLastPara="1" vertOverflow="ellipsis" wrap="square" anchor="ctr" anchorCtr="1"/>
          <a:lstStyle/>
          <a:p>
            <a:pPr>
              <a:defRPr sz="2000" b="0" i="0" u="none" strike="noStrike" kern="1200" baseline="0">
                <a:solidFill>
                  <a:schemeClr val="bg1"/>
                </a:solidFill>
                <a:latin typeface="+mn-lt"/>
                <a:ea typeface="+mn-ea"/>
                <a:cs typeface="+mn-cs"/>
              </a:defRPr>
            </a:pPr>
            <a:endParaRPr lang="en-PT"/>
          </a:p>
        </c:txPr>
        <c:crossAx val="476181679"/>
        <c:crosses val="autoZero"/>
        <c:auto val="1"/>
        <c:lblAlgn val="ctr"/>
        <c:lblOffset val="100"/>
        <c:noMultiLvlLbl val="0"/>
      </c:catAx>
      <c:valAx>
        <c:axId val="476181679"/>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Clustered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23</c:v>
                </c:pt>
                <c:pt idx="3">
                  <c:v>24</c:v>
                </c:pt>
                <c:pt idx="4">
                  <c:v>24</c:v>
                </c:pt>
                <c:pt idx="5">
                  <c:v>22</c:v>
                </c:pt>
                <c:pt idx="6">
                  <c:v>24</c:v>
                </c:pt>
                <c:pt idx="7">
                  <c:v>23</c:v>
                </c:pt>
                <c:pt idx="8">
                  <c:v>24</c:v>
                </c:pt>
                <c:pt idx="9">
                  <c:v>24</c:v>
                </c:pt>
                <c:pt idx="10">
                  <c:v>24</c:v>
                </c:pt>
                <c:pt idx="11">
                  <c:v>24</c:v>
                </c:pt>
                <c:pt idx="12">
                  <c:v>25</c:v>
                </c:pt>
                <c:pt idx="13">
                  <c:v>22</c:v>
                </c:pt>
                <c:pt idx="14">
                  <c:v>25</c:v>
                </c:pt>
                <c:pt idx="15">
                  <c:v>24</c:v>
                </c:pt>
                <c:pt idx="16">
                  <c:v>24</c:v>
                </c:pt>
                <c:pt idx="17">
                  <c:v>25</c:v>
                </c:pt>
                <c:pt idx="18">
                  <c:v>25</c:v>
                </c:pt>
                <c:pt idx="19">
                  <c:v>23</c:v>
                </c:pt>
                <c:pt idx="20">
                  <c:v>24</c:v>
                </c:pt>
              </c:numCache>
            </c:numRef>
          </c:val>
          <c:smooth val="0"/>
          <c:extLst>
            <c:ext xmlns:c16="http://schemas.microsoft.com/office/drawing/2014/chart" uri="{C3380CC4-5D6E-409C-BE32-E72D297353CC}">
              <c16:uniqueId val="{00000000-CBCC-5043-BCD8-F8DA42374F83}"/>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17</c:v>
                </c:pt>
                <c:pt idx="1">
                  <c:v>18</c:v>
                </c:pt>
                <c:pt idx="2">
                  <c:v>16</c:v>
                </c:pt>
                <c:pt idx="3">
                  <c:v>20</c:v>
                </c:pt>
                <c:pt idx="4">
                  <c:v>20</c:v>
                </c:pt>
                <c:pt idx="5">
                  <c:v>18</c:v>
                </c:pt>
                <c:pt idx="6">
                  <c:v>19</c:v>
                </c:pt>
                <c:pt idx="7">
                  <c:v>20</c:v>
                </c:pt>
                <c:pt idx="8">
                  <c:v>21</c:v>
                </c:pt>
                <c:pt idx="9">
                  <c:v>17</c:v>
                </c:pt>
                <c:pt idx="10">
                  <c:v>20</c:v>
                </c:pt>
                <c:pt idx="11">
                  <c:v>18</c:v>
                </c:pt>
                <c:pt idx="12">
                  <c:v>19</c:v>
                </c:pt>
                <c:pt idx="13">
                  <c:v>18</c:v>
                </c:pt>
                <c:pt idx="14">
                  <c:v>21</c:v>
                </c:pt>
                <c:pt idx="15">
                  <c:v>18</c:v>
                </c:pt>
                <c:pt idx="16">
                  <c:v>21</c:v>
                </c:pt>
                <c:pt idx="17">
                  <c:v>19</c:v>
                </c:pt>
                <c:pt idx="18">
                  <c:v>18</c:v>
                </c:pt>
                <c:pt idx="19">
                  <c:v>18</c:v>
                </c:pt>
                <c:pt idx="20">
                  <c:v>19</c:v>
                </c:pt>
              </c:numCache>
            </c:numRef>
          </c:val>
          <c:smooth val="0"/>
          <c:extLst>
            <c:ext xmlns:c16="http://schemas.microsoft.com/office/drawing/2014/chart" uri="{C3380CC4-5D6E-409C-BE32-E72D297353CC}">
              <c16:uniqueId val="{00000001-CBCC-5043-BCD8-F8DA42374F83}"/>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20</c:v>
                </c:pt>
                <c:pt idx="2">
                  <c:v>21</c:v>
                </c:pt>
                <c:pt idx="3">
                  <c:v>22</c:v>
                </c:pt>
                <c:pt idx="4">
                  <c:v>21</c:v>
                </c:pt>
                <c:pt idx="5">
                  <c:v>20</c:v>
                </c:pt>
                <c:pt idx="6">
                  <c:v>20</c:v>
                </c:pt>
                <c:pt idx="7">
                  <c:v>21</c:v>
                </c:pt>
                <c:pt idx="8">
                  <c:v>21</c:v>
                </c:pt>
                <c:pt idx="9">
                  <c:v>20</c:v>
                </c:pt>
                <c:pt idx="10">
                  <c:v>19</c:v>
                </c:pt>
                <c:pt idx="11">
                  <c:v>21</c:v>
                </c:pt>
                <c:pt idx="12">
                  <c:v>20</c:v>
                </c:pt>
                <c:pt idx="13">
                  <c:v>19</c:v>
                </c:pt>
                <c:pt idx="14">
                  <c:v>21</c:v>
                </c:pt>
                <c:pt idx="15">
                  <c:v>21</c:v>
                </c:pt>
                <c:pt idx="16">
                  <c:v>21</c:v>
                </c:pt>
                <c:pt idx="17">
                  <c:v>20</c:v>
                </c:pt>
                <c:pt idx="18">
                  <c:v>20</c:v>
                </c:pt>
                <c:pt idx="19">
                  <c:v>21</c:v>
                </c:pt>
                <c:pt idx="20">
                  <c:v>20</c:v>
                </c:pt>
              </c:numCache>
            </c:numRef>
          </c:val>
          <c:smooth val="0"/>
          <c:extLst>
            <c:ext xmlns:c16="http://schemas.microsoft.com/office/drawing/2014/chart" uri="{C3380CC4-5D6E-409C-BE32-E72D297353CC}">
              <c16:uniqueId val="{00000002-CBCC-5043-BCD8-F8DA42374F8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a:t>
                </a:r>
                <a:r>
                  <a:rPr lang="en-GB" sz="1400" baseline="0" dirty="0"/>
                  <a:t> (</a:t>
                </a:r>
                <a:r>
                  <a:rPr lang="en-GB" sz="1400" baseline="0" dirty="0" err="1"/>
                  <a:t>mm:ss</a:t>
                </a:r>
                <a:r>
                  <a:rPr lang="en-GB" sz="1400" baseline="0" dirty="0"/>
                  <a:t>)</a:t>
                </a:r>
                <a:endParaRPr lang="en-GB" sz="1400"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Used </a:t>
            </a:r>
            <a:r>
              <a:rPr lang="en-GB" dirty="0"/>
              <a:t>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9002-B64E-9E61-55BA7C13E8A4}"/>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9002-B64E-9E61-55BA7C13E8A4}"/>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9002-B64E-9E61-55BA7C13E8A4}"/>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2280000" spcFirstLastPara="1" vertOverflow="ellipsis" wrap="square" anchor="ctr" anchorCtr="1"/>
          <a:lstStyle/>
          <a:p>
            <a:pPr>
              <a:defRPr sz="1600" b="0" i="0" u="none" strike="noStrike" kern="1200" baseline="0">
                <a:solidFill>
                  <a:schemeClr val="bg1"/>
                </a:solidFill>
                <a:latin typeface="+mn-lt"/>
                <a:ea typeface="+mn-ea"/>
                <a:cs typeface="+mn-cs"/>
              </a:defRPr>
            </a:pPr>
            <a:endParaRPr lang="en-PT"/>
          </a:p>
        </c:txPr>
        <c:crossAx val="476181679"/>
        <c:crosses val="autoZero"/>
        <c:auto val="1"/>
        <c:lblAlgn val="ctr"/>
        <c:lblOffset val="100"/>
        <c:tickLblSkip val="14"/>
        <c:noMultiLvlLbl val="0"/>
      </c:catAx>
      <c:valAx>
        <c:axId val="476181679"/>
        <c:scaling>
          <c:orientation val="minMax"/>
        </c:scaling>
        <c:delete val="0"/>
        <c:axPos val="l"/>
        <c:majorGridlines>
          <c:spPr>
            <a:ln w="9525" cap="flat" cmpd="sng" algn="ctr">
              <a:solidFill>
                <a:schemeClr val="bg1">
                  <a:alpha val="31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Sum Operation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22</c:v>
                </c:pt>
                <c:pt idx="1">
                  <c:v>23</c:v>
                </c:pt>
                <c:pt idx="2">
                  <c:v>23</c:v>
                </c:pt>
                <c:pt idx="3">
                  <c:v>22</c:v>
                </c:pt>
                <c:pt idx="4">
                  <c:v>23</c:v>
                </c:pt>
                <c:pt idx="5">
                  <c:v>22</c:v>
                </c:pt>
                <c:pt idx="6">
                  <c:v>20</c:v>
                </c:pt>
                <c:pt idx="7">
                  <c:v>22</c:v>
                </c:pt>
                <c:pt idx="8">
                  <c:v>23</c:v>
                </c:pt>
                <c:pt idx="9">
                  <c:v>21</c:v>
                </c:pt>
                <c:pt idx="10">
                  <c:v>23</c:v>
                </c:pt>
              </c:numCache>
            </c:numRef>
          </c:val>
          <c:smooth val="0"/>
          <c:extLst>
            <c:ext xmlns:c16="http://schemas.microsoft.com/office/drawing/2014/chart" uri="{C3380CC4-5D6E-409C-BE32-E72D297353CC}">
              <c16:uniqueId val="{00000000-8B2C-5F4B-9AED-E4B2CC14E607}"/>
            </c:ext>
          </c:extLst>
        </c:ser>
        <c:ser>
          <c:idx val="1"/>
          <c:order val="1"/>
          <c:tx>
            <c:strRef>
              <c:f>Sheet1!$C$1</c:f>
              <c:strCache>
                <c:ptCount val="1"/>
                <c:pt idx="0">
                  <c:v>Proxy SGX &amp; Homo Encrypted Redis</c:v>
                </c:pt>
              </c:strCache>
            </c:strRef>
          </c:tx>
          <c:spPr>
            <a:ln w="28575" cap="rnd">
              <a:solidFill>
                <a:srgbClr val="34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16</c:v>
                </c:pt>
                <c:pt idx="1">
                  <c:v>17</c:v>
                </c:pt>
                <c:pt idx="2">
                  <c:v>16</c:v>
                </c:pt>
                <c:pt idx="3">
                  <c:v>18</c:v>
                </c:pt>
                <c:pt idx="4">
                  <c:v>15</c:v>
                </c:pt>
                <c:pt idx="5">
                  <c:v>17</c:v>
                </c:pt>
                <c:pt idx="6">
                  <c:v>16</c:v>
                </c:pt>
                <c:pt idx="7">
                  <c:v>14</c:v>
                </c:pt>
                <c:pt idx="8">
                  <c:v>17</c:v>
                </c:pt>
                <c:pt idx="9">
                  <c:v>18</c:v>
                </c:pt>
                <c:pt idx="10">
                  <c:v>16</c:v>
                </c:pt>
              </c:numCache>
            </c:numRef>
          </c:val>
          <c:smooth val="0"/>
          <c:extLst>
            <c:ext xmlns:c16="http://schemas.microsoft.com/office/drawing/2014/chart" uri="{C3380CC4-5D6E-409C-BE32-E72D297353CC}">
              <c16:uniqueId val="{00000001-8B2C-5F4B-9AED-E4B2CC14E607}"/>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20</c:v>
                </c:pt>
                <c:pt idx="1">
                  <c:v>18</c:v>
                </c:pt>
                <c:pt idx="2">
                  <c:v>17</c:v>
                </c:pt>
                <c:pt idx="3">
                  <c:v>20</c:v>
                </c:pt>
                <c:pt idx="4">
                  <c:v>21</c:v>
                </c:pt>
                <c:pt idx="5">
                  <c:v>20</c:v>
                </c:pt>
                <c:pt idx="6">
                  <c:v>21</c:v>
                </c:pt>
                <c:pt idx="7">
                  <c:v>20</c:v>
                </c:pt>
                <c:pt idx="8">
                  <c:v>22</c:v>
                </c:pt>
                <c:pt idx="9">
                  <c:v>21</c:v>
                </c:pt>
                <c:pt idx="10">
                  <c:v>22</c:v>
                </c:pt>
              </c:numCache>
            </c:numRef>
          </c:val>
          <c:smooth val="0"/>
          <c:extLst>
            <c:ext xmlns:c16="http://schemas.microsoft.com/office/drawing/2014/chart" uri="{C3380CC4-5D6E-409C-BE32-E72D297353CC}">
              <c16:uniqueId val="{00000002-8B2C-5F4B-9AED-E4B2CC14E607}"/>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sz="1800" b="0" i="0" baseline="0" dirty="0">
                <a:effectLst/>
              </a:rPr>
              <a:t>Search Operation Throughput</a:t>
            </a:r>
            <a:endParaRPr lang="en-PT"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16</c:v>
                </c:pt>
                <c:pt idx="1">
                  <c:v>17</c:v>
                </c:pt>
                <c:pt idx="2">
                  <c:v>20</c:v>
                </c:pt>
                <c:pt idx="3">
                  <c:v>20</c:v>
                </c:pt>
                <c:pt idx="4">
                  <c:v>19</c:v>
                </c:pt>
                <c:pt idx="5">
                  <c:v>21</c:v>
                </c:pt>
                <c:pt idx="6">
                  <c:v>20</c:v>
                </c:pt>
                <c:pt idx="7">
                  <c:v>22</c:v>
                </c:pt>
                <c:pt idx="8">
                  <c:v>21</c:v>
                </c:pt>
                <c:pt idx="9">
                  <c:v>21</c:v>
                </c:pt>
                <c:pt idx="10">
                  <c:v>22</c:v>
                </c:pt>
              </c:numCache>
            </c:numRef>
          </c:val>
          <c:smooth val="0"/>
          <c:extLst>
            <c:ext xmlns:c16="http://schemas.microsoft.com/office/drawing/2014/chart" uri="{C3380CC4-5D6E-409C-BE32-E72D297353CC}">
              <c16:uniqueId val="{00000000-CF24-0844-8C53-716DF8422AD3}"/>
            </c:ext>
          </c:extLst>
        </c:ser>
        <c:ser>
          <c:idx val="1"/>
          <c:order val="1"/>
          <c:tx>
            <c:strRef>
              <c:f>Sheet1!$C$1</c:f>
              <c:strCache>
                <c:ptCount val="1"/>
                <c:pt idx="0">
                  <c:v>Proxy SGX &amp; Homo Encrypted Redis</c:v>
                </c:pt>
              </c:strCache>
            </c:strRef>
          </c:tx>
          <c:spPr>
            <a:ln w="28575" cap="rnd">
              <a:solidFill>
                <a:srgbClr val="33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11</c:v>
                </c:pt>
                <c:pt idx="1">
                  <c:v>12</c:v>
                </c:pt>
                <c:pt idx="2">
                  <c:v>13</c:v>
                </c:pt>
                <c:pt idx="3">
                  <c:v>14</c:v>
                </c:pt>
                <c:pt idx="4">
                  <c:v>14</c:v>
                </c:pt>
                <c:pt idx="5">
                  <c:v>15</c:v>
                </c:pt>
                <c:pt idx="6">
                  <c:v>14</c:v>
                </c:pt>
                <c:pt idx="7">
                  <c:v>15</c:v>
                </c:pt>
                <c:pt idx="8">
                  <c:v>15</c:v>
                </c:pt>
                <c:pt idx="9">
                  <c:v>16</c:v>
                </c:pt>
                <c:pt idx="10">
                  <c:v>14</c:v>
                </c:pt>
              </c:numCache>
            </c:numRef>
          </c:val>
          <c:smooth val="0"/>
          <c:extLst>
            <c:ext xmlns:c16="http://schemas.microsoft.com/office/drawing/2014/chart" uri="{C3380CC4-5D6E-409C-BE32-E72D297353CC}">
              <c16:uniqueId val="{00000001-CF24-0844-8C53-716DF8422AD3}"/>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8</c:v>
                </c:pt>
                <c:pt idx="1">
                  <c:v>9</c:v>
                </c:pt>
                <c:pt idx="2">
                  <c:v>10</c:v>
                </c:pt>
                <c:pt idx="3">
                  <c:v>10</c:v>
                </c:pt>
                <c:pt idx="4">
                  <c:v>9</c:v>
                </c:pt>
                <c:pt idx="5">
                  <c:v>11</c:v>
                </c:pt>
                <c:pt idx="6">
                  <c:v>10</c:v>
                </c:pt>
                <c:pt idx="7">
                  <c:v>9</c:v>
                </c:pt>
                <c:pt idx="8">
                  <c:v>10</c:v>
                </c:pt>
                <c:pt idx="9">
                  <c:v>11</c:v>
                </c:pt>
                <c:pt idx="10">
                  <c:v>9</c:v>
                </c:pt>
              </c:numCache>
            </c:numRef>
          </c:val>
          <c:smooth val="0"/>
          <c:extLst>
            <c:ext xmlns:c16="http://schemas.microsoft.com/office/drawing/2014/chart" uri="{C3380CC4-5D6E-409C-BE32-E72D297353CC}">
              <c16:uniqueId val="{00000002-CF24-0844-8C53-716DF8422AD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chemeClr val="accent1"/>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chemeClr val="accent2"/>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chemeClr val="accent3"/>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4207D5-AFB7-E940-AB5B-0C37FFB74C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99C5B6CE-513D-274C-B80E-31E60BB84202}">
      <dgm:prSet phldrT="[Text]"/>
      <dgm:spPr/>
      <dgm:t>
        <a:bodyPr/>
        <a:lstStyle/>
        <a:p>
          <a:r>
            <a:rPr lang="en-GB" dirty="0"/>
            <a:t>SGX</a:t>
          </a:r>
        </a:p>
      </dgm:t>
    </dgm:pt>
    <dgm:pt modelId="{BCE101E0-1020-5C47-9644-AA30C7F28D39}" type="parTrans" cxnId="{D4020CA5-E7EA-A84D-9CCC-2E3BD5E05069}">
      <dgm:prSet/>
      <dgm:spPr/>
      <dgm:t>
        <a:bodyPr/>
        <a:lstStyle/>
        <a:p>
          <a:endParaRPr lang="en-GB"/>
        </a:p>
      </dgm:t>
    </dgm:pt>
    <dgm:pt modelId="{CF898F02-30CE-5B4E-B60B-06DD21833941}" type="sibTrans" cxnId="{D4020CA5-E7EA-A84D-9CCC-2E3BD5E05069}">
      <dgm:prSet/>
      <dgm:spPr/>
      <dgm:t>
        <a:bodyPr/>
        <a:lstStyle/>
        <a:p>
          <a:endParaRPr lang="en-GB"/>
        </a:p>
      </dgm:t>
    </dgm:pt>
    <dgm:pt modelId="{7F4112B4-FF8B-D74F-B62E-F5AED6F6067F}">
      <dgm:prSet phldrT="[Text]"/>
      <dgm:spPr/>
      <dgm:t>
        <a:bodyPr/>
        <a:lstStyle/>
        <a:p>
          <a:r>
            <a:rPr lang="en-GB" dirty="0">
              <a:solidFill>
                <a:schemeClr val="bg1"/>
              </a:solidFill>
            </a:rPr>
            <a:t>SGX v2</a:t>
          </a:r>
        </a:p>
      </dgm:t>
    </dgm:pt>
    <dgm:pt modelId="{41DCF80A-18E6-8643-B651-C4780655D871}" type="parTrans" cxnId="{3F067D96-DB0E-494F-B0B9-DA5C73DEB914}">
      <dgm:prSet/>
      <dgm:spPr/>
      <dgm:t>
        <a:bodyPr/>
        <a:lstStyle/>
        <a:p>
          <a:endParaRPr lang="en-GB"/>
        </a:p>
      </dgm:t>
    </dgm:pt>
    <dgm:pt modelId="{F579709A-6413-B24E-920B-FBEE22C2418D}" type="sibTrans" cxnId="{3F067D96-DB0E-494F-B0B9-DA5C73DEB914}">
      <dgm:prSet/>
      <dgm:spPr/>
      <dgm:t>
        <a:bodyPr/>
        <a:lstStyle/>
        <a:p>
          <a:endParaRPr lang="en-GB"/>
        </a:p>
      </dgm:t>
    </dgm:pt>
    <dgm:pt modelId="{53D37C27-AF09-C746-8FDB-B97F28661B02}">
      <dgm:prSet phldrT="[Text]"/>
      <dgm:spPr/>
      <dgm:t>
        <a:bodyPr/>
        <a:lstStyle/>
        <a:p>
          <a:r>
            <a:rPr lang="en-GB" dirty="0">
              <a:solidFill>
                <a:schemeClr val="bg1"/>
              </a:solidFill>
            </a:rPr>
            <a:t>On-demand Remote Attestation</a:t>
          </a:r>
        </a:p>
      </dgm:t>
    </dgm:pt>
    <dgm:pt modelId="{A2CE6A73-CE80-6C4A-9C8E-E1A3F8EF961E}" type="parTrans" cxnId="{D9BA70BE-4BC1-9142-9B89-CED3E35252B4}">
      <dgm:prSet/>
      <dgm:spPr/>
      <dgm:t>
        <a:bodyPr/>
        <a:lstStyle/>
        <a:p>
          <a:endParaRPr lang="en-GB"/>
        </a:p>
      </dgm:t>
    </dgm:pt>
    <dgm:pt modelId="{CB36A160-9A9D-A14A-8394-BFDE1815D14A}" type="sibTrans" cxnId="{D9BA70BE-4BC1-9142-9B89-CED3E35252B4}">
      <dgm:prSet/>
      <dgm:spPr/>
      <dgm:t>
        <a:bodyPr/>
        <a:lstStyle/>
        <a:p>
          <a:endParaRPr lang="en-GB"/>
        </a:p>
      </dgm:t>
    </dgm:pt>
    <dgm:pt modelId="{4667A41F-E3E3-EB4C-88E9-6D0220922E46}">
      <dgm:prSet phldrT="[Text]"/>
      <dgm:spPr/>
      <dgm:t>
        <a:bodyPr/>
        <a:lstStyle/>
        <a:p>
          <a:r>
            <a:rPr lang="en-GB" dirty="0"/>
            <a:t>Proxy</a:t>
          </a:r>
        </a:p>
      </dgm:t>
    </dgm:pt>
    <dgm:pt modelId="{D645DF2D-7AC8-8941-9C9F-0437D60A6EA8}" type="parTrans" cxnId="{5D1086BA-73BD-AE45-AEBE-139000BD6D4D}">
      <dgm:prSet/>
      <dgm:spPr/>
      <dgm:t>
        <a:bodyPr/>
        <a:lstStyle/>
        <a:p>
          <a:endParaRPr lang="en-GB"/>
        </a:p>
      </dgm:t>
    </dgm:pt>
    <dgm:pt modelId="{4A50073A-5184-3649-828B-DFC66754036B}" type="sibTrans" cxnId="{5D1086BA-73BD-AE45-AEBE-139000BD6D4D}">
      <dgm:prSet/>
      <dgm:spPr/>
      <dgm:t>
        <a:bodyPr/>
        <a:lstStyle/>
        <a:p>
          <a:endParaRPr lang="en-GB"/>
        </a:p>
      </dgm:t>
    </dgm:pt>
    <dgm:pt modelId="{6928E22A-A649-4C41-AE26-8A79C13E1FF8}">
      <dgm:prSet phldrT="[Text]"/>
      <dgm:spPr/>
      <dgm:t>
        <a:bodyPr/>
        <a:lstStyle/>
        <a:p>
          <a:r>
            <a:rPr lang="en-GB" dirty="0">
              <a:solidFill>
                <a:schemeClr val="bg1"/>
              </a:solidFill>
            </a:rPr>
            <a:t>Replication</a:t>
          </a:r>
        </a:p>
      </dgm:t>
    </dgm:pt>
    <dgm:pt modelId="{7C8EBFE8-49BD-9544-A5BA-5D3CA1BE1788}" type="parTrans" cxnId="{A3E12DD4-129A-894D-9225-C85272DC64F9}">
      <dgm:prSet/>
      <dgm:spPr/>
      <dgm:t>
        <a:bodyPr/>
        <a:lstStyle/>
        <a:p>
          <a:endParaRPr lang="en-GB"/>
        </a:p>
      </dgm:t>
    </dgm:pt>
    <dgm:pt modelId="{C356BF49-D8ED-7B48-81F5-76E1465DB0C5}" type="sibTrans" cxnId="{A3E12DD4-129A-894D-9225-C85272DC64F9}">
      <dgm:prSet/>
      <dgm:spPr/>
      <dgm:t>
        <a:bodyPr/>
        <a:lstStyle/>
        <a:p>
          <a:endParaRPr lang="en-GB"/>
        </a:p>
      </dgm:t>
    </dgm:pt>
    <dgm:pt modelId="{22A2E1B8-3FCD-CD49-952F-33D32CE36967}">
      <dgm:prSet phldrT="[Text]"/>
      <dgm:spPr/>
      <dgm:t>
        <a:bodyPr/>
        <a:lstStyle/>
        <a:p>
          <a:r>
            <a:rPr lang="en-GB" dirty="0">
              <a:solidFill>
                <a:schemeClr val="bg1"/>
              </a:solidFill>
            </a:rPr>
            <a:t>Multi-User/Tenant Support</a:t>
          </a:r>
        </a:p>
      </dgm:t>
    </dgm:pt>
    <dgm:pt modelId="{0060FB95-6A11-EC49-BEFC-21221D4CA5D5}" type="parTrans" cxnId="{8BEA29FF-0E57-FB45-84B1-4903620E7472}">
      <dgm:prSet/>
      <dgm:spPr/>
      <dgm:t>
        <a:bodyPr/>
        <a:lstStyle/>
        <a:p>
          <a:endParaRPr lang="en-GB"/>
        </a:p>
      </dgm:t>
    </dgm:pt>
    <dgm:pt modelId="{883EA754-E089-7545-89DE-168AA9412153}" type="sibTrans" cxnId="{8BEA29FF-0E57-FB45-84B1-4903620E7472}">
      <dgm:prSet/>
      <dgm:spPr/>
      <dgm:t>
        <a:bodyPr/>
        <a:lstStyle/>
        <a:p>
          <a:endParaRPr lang="en-GB"/>
        </a:p>
      </dgm:t>
    </dgm:pt>
    <dgm:pt modelId="{C7AC2E81-AA33-6147-A317-64563A5CD6CF}">
      <dgm:prSet phldrT="[Text]"/>
      <dgm:spPr/>
      <dgm:t>
        <a:bodyPr/>
        <a:lstStyle/>
        <a:p>
          <a:r>
            <a:rPr lang="en-GB" dirty="0"/>
            <a:t>Redis</a:t>
          </a:r>
        </a:p>
      </dgm:t>
    </dgm:pt>
    <dgm:pt modelId="{8096F24C-FFED-3D41-B560-63586BF9FB31}" type="parTrans" cxnId="{034C9579-C200-C447-8952-72D1A3D3DD99}">
      <dgm:prSet/>
      <dgm:spPr/>
      <dgm:t>
        <a:bodyPr/>
        <a:lstStyle/>
        <a:p>
          <a:endParaRPr lang="en-GB"/>
        </a:p>
      </dgm:t>
    </dgm:pt>
    <dgm:pt modelId="{A3A389E7-7139-4F48-B5DD-FAB2E143DAF3}" type="sibTrans" cxnId="{034C9579-C200-C447-8952-72D1A3D3DD99}">
      <dgm:prSet/>
      <dgm:spPr/>
      <dgm:t>
        <a:bodyPr/>
        <a:lstStyle/>
        <a:p>
          <a:endParaRPr lang="en-GB"/>
        </a:p>
      </dgm:t>
    </dgm:pt>
    <dgm:pt modelId="{012369C9-6394-624A-8813-8E2EEB1CE356}">
      <dgm:prSet/>
      <dgm:spPr/>
      <dgm:t>
        <a:bodyPr/>
        <a:lstStyle/>
        <a:p>
          <a:r>
            <a:rPr lang="en-GB" dirty="0">
              <a:solidFill>
                <a:schemeClr val="bg1"/>
              </a:solidFill>
            </a:rPr>
            <a:t>Secure Disk Persistence</a:t>
          </a:r>
        </a:p>
      </dgm:t>
    </dgm:pt>
    <dgm:pt modelId="{6745E1C4-E76C-FF44-B8D9-FF4E1E217EEB}" type="parTrans" cxnId="{8FE44D0A-5735-B043-B8AF-6F84AB4DE891}">
      <dgm:prSet/>
      <dgm:spPr/>
      <dgm:t>
        <a:bodyPr/>
        <a:lstStyle/>
        <a:p>
          <a:endParaRPr lang="en-GB"/>
        </a:p>
      </dgm:t>
    </dgm:pt>
    <dgm:pt modelId="{DCDC8ADD-196D-3F4A-BC42-099DE6A5A86D}" type="sibTrans" cxnId="{8FE44D0A-5735-B043-B8AF-6F84AB4DE891}">
      <dgm:prSet/>
      <dgm:spPr/>
      <dgm:t>
        <a:bodyPr/>
        <a:lstStyle/>
        <a:p>
          <a:endParaRPr lang="en-GB"/>
        </a:p>
      </dgm:t>
    </dgm:pt>
    <dgm:pt modelId="{A7510D43-D96A-554A-B15E-003538E21A3E}" type="pres">
      <dgm:prSet presAssocID="{4E4207D5-AFB7-E940-AB5B-0C37FFB74C70}" presName="linear" presStyleCnt="0">
        <dgm:presLayoutVars>
          <dgm:animLvl val="lvl"/>
          <dgm:resizeHandles val="exact"/>
        </dgm:presLayoutVars>
      </dgm:prSet>
      <dgm:spPr/>
    </dgm:pt>
    <dgm:pt modelId="{CA1082FD-15C6-244D-8CF7-034988620C6A}" type="pres">
      <dgm:prSet presAssocID="{99C5B6CE-513D-274C-B80E-31E60BB84202}" presName="parentText" presStyleLbl="node1" presStyleIdx="0" presStyleCnt="3">
        <dgm:presLayoutVars>
          <dgm:chMax val="0"/>
          <dgm:bulletEnabled val="1"/>
        </dgm:presLayoutVars>
      </dgm:prSet>
      <dgm:spPr/>
    </dgm:pt>
    <dgm:pt modelId="{BCF07276-5C5F-FD46-B2AA-2433C849DFE0}" type="pres">
      <dgm:prSet presAssocID="{99C5B6CE-513D-274C-B80E-31E60BB84202}" presName="childText" presStyleLbl="revTx" presStyleIdx="0" presStyleCnt="3">
        <dgm:presLayoutVars>
          <dgm:bulletEnabled val="1"/>
        </dgm:presLayoutVars>
      </dgm:prSet>
      <dgm:spPr/>
    </dgm:pt>
    <dgm:pt modelId="{36DB0E99-A923-B948-AAB0-046A490EEB15}" type="pres">
      <dgm:prSet presAssocID="{C7AC2E81-AA33-6147-A317-64563A5CD6CF}" presName="parentText" presStyleLbl="node1" presStyleIdx="1" presStyleCnt="3">
        <dgm:presLayoutVars>
          <dgm:chMax val="0"/>
          <dgm:bulletEnabled val="1"/>
        </dgm:presLayoutVars>
      </dgm:prSet>
      <dgm:spPr/>
    </dgm:pt>
    <dgm:pt modelId="{7A978EDF-93D0-1D48-B461-FF38FD34C7D3}" type="pres">
      <dgm:prSet presAssocID="{C7AC2E81-AA33-6147-A317-64563A5CD6CF}" presName="childText" presStyleLbl="revTx" presStyleIdx="1" presStyleCnt="3">
        <dgm:presLayoutVars>
          <dgm:bulletEnabled val="1"/>
        </dgm:presLayoutVars>
      </dgm:prSet>
      <dgm:spPr/>
    </dgm:pt>
    <dgm:pt modelId="{105A6778-3B7B-9F4D-B44A-B58C20A74093}" type="pres">
      <dgm:prSet presAssocID="{4667A41F-E3E3-EB4C-88E9-6D0220922E46}" presName="parentText" presStyleLbl="node1" presStyleIdx="2" presStyleCnt="3">
        <dgm:presLayoutVars>
          <dgm:chMax val="0"/>
          <dgm:bulletEnabled val="1"/>
        </dgm:presLayoutVars>
      </dgm:prSet>
      <dgm:spPr/>
    </dgm:pt>
    <dgm:pt modelId="{91CF2F26-F40A-ED43-BE16-981C110FAC10}" type="pres">
      <dgm:prSet presAssocID="{4667A41F-E3E3-EB4C-88E9-6D0220922E46}" presName="childText" presStyleLbl="revTx" presStyleIdx="2" presStyleCnt="3">
        <dgm:presLayoutVars>
          <dgm:bulletEnabled val="1"/>
        </dgm:presLayoutVars>
      </dgm:prSet>
      <dgm:spPr/>
    </dgm:pt>
  </dgm:ptLst>
  <dgm:cxnLst>
    <dgm:cxn modelId="{8FE44D0A-5735-B043-B8AF-6F84AB4DE891}" srcId="{C7AC2E81-AA33-6147-A317-64563A5CD6CF}" destId="{012369C9-6394-624A-8813-8E2EEB1CE356}" srcOrd="0" destOrd="0" parTransId="{6745E1C4-E76C-FF44-B8D9-FF4E1E217EEB}" sibTransId="{DCDC8ADD-196D-3F4A-BC42-099DE6A5A86D}"/>
    <dgm:cxn modelId="{BEF0F014-0F14-C249-9949-619106BA4614}" type="presOf" srcId="{C7AC2E81-AA33-6147-A317-64563A5CD6CF}" destId="{36DB0E99-A923-B948-AAB0-046A490EEB15}" srcOrd="0" destOrd="0" presId="urn:microsoft.com/office/officeart/2005/8/layout/vList2"/>
    <dgm:cxn modelId="{7D571323-4FC8-8940-A49B-C99F9AC04814}" type="presOf" srcId="{7F4112B4-FF8B-D74F-B62E-F5AED6F6067F}" destId="{BCF07276-5C5F-FD46-B2AA-2433C849DFE0}" srcOrd="0" destOrd="0" presId="urn:microsoft.com/office/officeart/2005/8/layout/vList2"/>
    <dgm:cxn modelId="{B88C522B-B7F7-D545-B934-3749E0A6348E}" type="presOf" srcId="{53D37C27-AF09-C746-8FDB-B97F28661B02}" destId="{BCF07276-5C5F-FD46-B2AA-2433C849DFE0}" srcOrd="0" destOrd="1" presId="urn:microsoft.com/office/officeart/2005/8/layout/vList2"/>
    <dgm:cxn modelId="{75931B57-34BF-6C40-B713-7074BE324539}" type="presOf" srcId="{4667A41F-E3E3-EB4C-88E9-6D0220922E46}" destId="{105A6778-3B7B-9F4D-B44A-B58C20A74093}" srcOrd="0" destOrd="0" presId="urn:microsoft.com/office/officeart/2005/8/layout/vList2"/>
    <dgm:cxn modelId="{5BB45D66-0CF2-7546-A108-E0FA1D06C82B}" type="presOf" srcId="{6928E22A-A649-4C41-AE26-8A79C13E1FF8}" destId="{91CF2F26-F40A-ED43-BE16-981C110FAC10}" srcOrd="0" destOrd="0" presId="urn:microsoft.com/office/officeart/2005/8/layout/vList2"/>
    <dgm:cxn modelId="{034C9579-C200-C447-8952-72D1A3D3DD99}" srcId="{4E4207D5-AFB7-E940-AB5B-0C37FFB74C70}" destId="{C7AC2E81-AA33-6147-A317-64563A5CD6CF}" srcOrd="1" destOrd="0" parTransId="{8096F24C-FFED-3D41-B560-63586BF9FB31}" sibTransId="{A3A389E7-7139-4F48-B5DD-FAB2E143DAF3}"/>
    <dgm:cxn modelId="{F6D8D98C-9DD7-9E40-A631-EF254584D027}" type="presOf" srcId="{22A2E1B8-3FCD-CD49-952F-33D32CE36967}" destId="{91CF2F26-F40A-ED43-BE16-981C110FAC10}" srcOrd="0" destOrd="1" presId="urn:microsoft.com/office/officeart/2005/8/layout/vList2"/>
    <dgm:cxn modelId="{3F067D96-DB0E-494F-B0B9-DA5C73DEB914}" srcId="{99C5B6CE-513D-274C-B80E-31E60BB84202}" destId="{7F4112B4-FF8B-D74F-B62E-F5AED6F6067F}" srcOrd="0" destOrd="0" parTransId="{41DCF80A-18E6-8643-B651-C4780655D871}" sibTransId="{F579709A-6413-B24E-920B-FBEE22C2418D}"/>
    <dgm:cxn modelId="{D4020CA5-E7EA-A84D-9CCC-2E3BD5E05069}" srcId="{4E4207D5-AFB7-E940-AB5B-0C37FFB74C70}" destId="{99C5B6CE-513D-274C-B80E-31E60BB84202}" srcOrd="0" destOrd="0" parTransId="{BCE101E0-1020-5C47-9644-AA30C7F28D39}" sibTransId="{CF898F02-30CE-5B4E-B60B-06DD21833941}"/>
    <dgm:cxn modelId="{26FDDFAF-E05F-8D4A-B19A-5E4313FD8E5D}" type="presOf" srcId="{012369C9-6394-624A-8813-8E2EEB1CE356}" destId="{7A978EDF-93D0-1D48-B461-FF38FD34C7D3}" srcOrd="0" destOrd="0" presId="urn:microsoft.com/office/officeart/2005/8/layout/vList2"/>
    <dgm:cxn modelId="{5D1086BA-73BD-AE45-AEBE-139000BD6D4D}" srcId="{4E4207D5-AFB7-E940-AB5B-0C37FFB74C70}" destId="{4667A41F-E3E3-EB4C-88E9-6D0220922E46}" srcOrd="2" destOrd="0" parTransId="{D645DF2D-7AC8-8941-9C9F-0437D60A6EA8}" sibTransId="{4A50073A-5184-3649-828B-DFC66754036B}"/>
    <dgm:cxn modelId="{D9BA70BE-4BC1-9142-9B89-CED3E35252B4}" srcId="{99C5B6CE-513D-274C-B80E-31E60BB84202}" destId="{53D37C27-AF09-C746-8FDB-B97F28661B02}" srcOrd="1" destOrd="0" parTransId="{A2CE6A73-CE80-6C4A-9C8E-E1A3F8EF961E}" sibTransId="{CB36A160-9A9D-A14A-8394-BFDE1815D14A}"/>
    <dgm:cxn modelId="{6870C6C3-414A-8D4C-95B5-35D58682447E}" type="presOf" srcId="{4E4207D5-AFB7-E940-AB5B-0C37FFB74C70}" destId="{A7510D43-D96A-554A-B15E-003538E21A3E}" srcOrd="0" destOrd="0" presId="urn:microsoft.com/office/officeart/2005/8/layout/vList2"/>
    <dgm:cxn modelId="{A3E12DD4-129A-894D-9225-C85272DC64F9}" srcId="{4667A41F-E3E3-EB4C-88E9-6D0220922E46}" destId="{6928E22A-A649-4C41-AE26-8A79C13E1FF8}" srcOrd="0" destOrd="0" parTransId="{7C8EBFE8-49BD-9544-A5BA-5D3CA1BE1788}" sibTransId="{C356BF49-D8ED-7B48-81F5-76E1465DB0C5}"/>
    <dgm:cxn modelId="{42AE69D7-1A65-DA44-B773-FABDEE6F1396}" type="presOf" srcId="{99C5B6CE-513D-274C-B80E-31E60BB84202}" destId="{CA1082FD-15C6-244D-8CF7-034988620C6A}" srcOrd="0" destOrd="0" presId="urn:microsoft.com/office/officeart/2005/8/layout/vList2"/>
    <dgm:cxn modelId="{8BEA29FF-0E57-FB45-84B1-4903620E7472}" srcId="{4667A41F-E3E3-EB4C-88E9-6D0220922E46}" destId="{22A2E1B8-3FCD-CD49-952F-33D32CE36967}" srcOrd="1" destOrd="0" parTransId="{0060FB95-6A11-EC49-BEFC-21221D4CA5D5}" sibTransId="{883EA754-E089-7545-89DE-168AA9412153}"/>
    <dgm:cxn modelId="{5AFA8946-A181-074F-A0F4-80C8F46E2EE3}" type="presParOf" srcId="{A7510D43-D96A-554A-B15E-003538E21A3E}" destId="{CA1082FD-15C6-244D-8CF7-034988620C6A}" srcOrd="0" destOrd="0" presId="urn:microsoft.com/office/officeart/2005/8/layout/vList2"/>
    <dgm:cxn modelId="{49EBC047-9786-9144-B5F2-8DF6A2062084}" type="presParOf" srcId="{A7510D43-D96A-554A-B15E-003538E21A3E}" destId="{BCF07276-5C5F-FD46-B2AA-2433C849DFE0}" srcOrd="1" destOrd="0" presId="urn:microsoft.com/office/officeart/2005/8/layout/vList2"/>
    <dgm:cxn modelId="{193FEC50-36A4-4E40-8551-F1D93ED8CA46}" type="presParOf" srcId="{A7510D43-D96A-554A-B15E-003538E21A3E}" destId="{36DB0E99-A923-B948-AAB0-046A490EEB15}" srcOrd="2" destOrd="0" presId="urn:microsoft.com/office/officeart/2005/8/layout/vList2"/>
    <dgm:cxn modelId="{43ED5ED4-2741-6A40-9CE2-1EC8C95A0B02}" type="presParOf" srcId="{A7510D43-D96A-554A-B15E-003538E21A3E}" destId="{7A978EDF-93D0-1D48-B461-FF38FD34C7D3}" srcOrd="3" destOrd="0" presId="urn:microsoft.com/office/officeart/2005/8/layout/vList2"/>
    <dgm:cxn modelId="{F7930DFE-FDE2-F742-9FB8-96BA96458778}" type="presParOf" srcId="{A7510D43-D96A-554A-B15E-003538E21A3E}" destId="{105A6778-3B7B-9F4D-B44A-B58C20A74093}" srcOrd="4" destOrd="0" presId="urn:microsoft.com/office/officeart/2005/8/layout/vList2"/>
    <dgm:cxn modelId="{F2BBDDA8-DC44-5748-A7AD-E52FD1589E35}" type="presParOf" srcId="{A7510D43-D96A-554A-B15E-003538E21A3E}" destId="{91CF2F26-F40A-ED43-BE16-981C110FAC1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37BEEA-DD5A-B143-B1BA-0EAC7CF2489D}"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35358851-EF71-5F4F-825A-E7BE62EFF31D}">
      <dgm:prSet phldrT="[Text]"/>
      <dgm:spPr/>
      <dgm:t>
        <a:bodyPr/>
        <a:lstStyle/>
        <a:p>
          <a:r>
            <a:rPr lang="en-GB" b="1" dirty="0"/>
            <a:t>Design and implementation of the cloud-enabled privacy-enhanced solution </a:t>
          </a:r>
          <a:endParaRPr lang="en-GB" dirty="0"/>
        </a:p>
      </dgm:t>
    </dgm:pt>
    <dgm:pt modelId="{46524F20-AB68-744E-875F-B8526AC85C5A}" type="parTrans" cxnId="{322E0C12-92EE-CB48-8A94-0618EB83B603}">
      <dgm:prSet/>
      <dgm:spPr/>
      <dgm:t>
        <a:bodyPr/>
        <a:lstStyle/>
        <a:p>
          <a:endParaRPr lang="en-GB"/>
        </a:p>
      </dgm:t>
    </dgm:pt>
    <dgm:pt modelId="{9A5ED804-4A2A-0F47-93F0-7B5BF676AFC6}" type="sibTrans" cxnId="{322E0C12-92EE-CB48-8A94-0618EB83B603}">
      <dgm:prSet/>
      <dgm:spPr/>
      <dgm:t>
        <a:bodyPr/>
        <a:lstStyle/>
        <a:p>
          <a:endParaRPr lang="en-GB"/>
        </a:p>
      </dgm:t>
    </dgm:pt>
    <dgm:pt modelId="{274A7C69-5E86-1F4C-A505-DB48599484D9}">
      <dgm:prSet phldrT="[Text]"/>
      <dgm:spPr/>
      <dgm:t>
        <a:bodyPr/>
        <a:lstStyle/>
        <a:p>
          <a:r>
            <a:rPr lang="en-GB" dirty="0">
              <a:solidFill>
                <a:schemeClr val="bg1"/>
              </a:solidFill>
            </a:rPr>
            <a:t>Trust-ability, security and privacy </a:t>
          </a:r>
        </a:p>
      </dgm:t>
    </dgm:pt>
    <dgm:pt modelId="{BE8E4F38-8CD5-B844-B86F-767F0759427E}" type="parTrans" cxnId="{49C3ACD2-283B-7748-AB6A-0307EBE69ED3}">
      <dgm:prSet/>
      <dgm:spPr/>
      <dgm:t>
        <a:bodyPr/>
        <a:lstStyle/>
        <a:p>
          <a:endParaRPr lang="en-GB"/>
        </a:p>
      </dgm:t>
    </dgm:pt>
    <dgm:pt modelId="{2A50A4F4-64FA-B645-A7C8-8D4828FC11DB}" type="sibTrans" cxnId="{49C3ACD2-283B-7748-AB6A-0307EBE69ED3}">
      <dgm:prSet/>
      <dgm:spPr/>
      <dgm:t>
        <a:bodyPr/>
        <a:lstStyle/>
        <a:p>
          <a:endParaRPr lang="en-GB"/>
        </a:p>
      </dgm:t>
    </dgm:pt>
    <dgm:pt modelId="{88B7DF08-6A7E-824A-B56B-E7B1ABD92561}">
      <dgm:prSet phldrT="[Text]"/>
      <dgm:spPr/>
      <dgm:t>
        <a:bodyPr/>
        <a:lstStyle/>
        <a:p>
          <a:r>
            <a:rPr lang="en-GB" b="1" dirty="0"/>
            <a:t>TCB Reduction and Isolation</a:t>
          </a:r>
          <a:endParaRPr lang="en-GB" dirty="0"/>
        </a:p>
      </dgm:t>
    </dgm:pt>
    <dgm:pt modelId="{ACD401D2-F9B8-CC47-8544-CFF4E4331D96}" type="parTrans" cxnId="{373349A8-D62C-DE4C-B2FF-F4D8AFB3B5E5}">
      <dgm:prSet/>
      <dgm:spPr/>
      <dgm:t>
        <a:bodyPr/>
        <a:lstStyle/>
        <a:p>
          <a:endParaRPr lang="en-GB"/>
        </a:p>
      </dgm:t>
    </dgm:pt>
    <dgm:pt modelId="{FF0B4ED6-8B9B-6141-B670-A42ECAC7A4C3}" type="sibTrans" cxnId="{373349A8-D62C-DE4C-B2FF-F4D8AFB3B5E5}">
      <dgm:prSet/>
      <dgm:spPr/>
      <dgm:t>
        <a:bodyPr/>
        <a:lstStyle/>
        <a:p>
          <a:endParaRPr lang="en-GB"/>
        </a:p>
      </dgm:t>
    </dgm:pt>
    <dgm:pt modelId="{12A72F95-71C2-8243-A730-5A80CBF670DC}">
      <dgm:prSet phldrT="[Text]"/>
      <dgm:spPr/>
      <dgm:t>
        <a:bodyPr/>
        <a:lstStyle/>
        <a:p>
          <a:r>
            <a:rPr lang="en-GB" dirty="0">
              <a:solidFill>
                <a:schemeClr val="bg1"/>
              </a:solidFill>
            </a:rPr>
            <a:t>Hardware backed TCB and isolated processing</a:t>
          </a:r>
        </a:p>
      </dgm:t>
    </dgm:pt>
    <dgm:pt modelId="{275D16D6-C424-0145-A760-05BDC0375C72}" type="parTrans" cxnId="{274ECC29-2168-E441-BD23-26A1F17BC308}">
      <dgm:prSet/>
      <dgm:spPr/>
      <dgm:t>
        <a:bodyPr/>
        <a:lstStyle/>
        <a:p>
          <a:endParaRPr lang="en-GB"/>
        </a:p>
      </dgm:t>
    </dgm:pt>
    <dgm:pt modelId="{78D9BA3D-3B98-D74E-8237-79DAE56757C3}" type="sibTrans" cxnId="{274ECC29-2168-E441-BD23-26A1F17BC308}">
      <dgm:prSet/>
      <dgm:spPr/>
      <dgm:t>
        <a:bodyPr/>
        <a:lstStyle/>
        <a:p>
          <a:endParaRPr lang="en-GB"/>
        </a:p>
      </dgm:t>
    </dgm:pt>
    <dgm:pt modelId="{22555B85-429D-F644-AA59-8B1DF04BAF9C}">
      <dgm:prSet/>
      <dgm:spPr/>
      <dgm:t>
        <a:bodyPr/>
        <a:lstStyle/>
        <a:p>
          <a:r>
            <a:rPr lang="en-GB" dirty="0">
              <a:solidFill>
                <a:schemeClr val="bg1"/>
              </a:solidFill>
            </a:rPr>
            <a:t>Software attestation </a:t>
          </a:r>
        </a:p>
      </dgm:t>
    </dgm:pt>
    <dgm:pt modelId="{A638C93F-6A38-8848-9DAF-25E5561ACB42}" type="parTrans" cxnId="{142F37B6-FA84-A446-94D9-F67D76A1108F}">
      <dgm:prSet/>
      <dgm:spPr/>
      <dgm:t>
        <a:bodyPr/>
        <a:lstStyle/>
        <a:p>
          <a:endParaRPr lang="en-GB"/>
        </a:p>
      </dgm:t>
    </dgm:pt>
    <dgm:pt modelId="{2EF885AD-767C-9F4A-8FFC-06163ECD5992}" type="sibTrans" cxnId="{142F37B6-FA84-A446-94D9-F67D76A1108F}">
      <dgm:prSet/>
      <dgm:spPr/>
      <dgm:t>
        <a:bodyPr/>
        <a:lstStyle/>
        <a:p>
          <a:endParaRPr lang="en-GB"/>
        </a:p>
      </dgm:t>
    </dgm:pt>
    <dgm:pt modelId="{E60835C5-1FF5-DD45-BC38-7F80AA5904BC}">
      <dgm:prSet/>
      <dgm:spPr/>
      <dgm:t>
        <a:bodyPr/>
        <a:lstStyle/>
        <a:p>
          <a:r>
            <a:rPr lang="en-GB" dirty="0">
              <a:solidFill>
                <a:schemeClr val="bg1"/>
              </a:solidFill>
            </a:rPr>
            <a:t>Solution oriented for </a:t>
          </a:r>
          <a:r>
            <a:rPr lang="en-GB" b="1" dirty="0">
              <a:solidFill>
                <a:schemeClr val="bg1"/>
              </a:solidFill>
            </a:rPr>
            <a:t>in memory </a:t>
          </a:r>
          <a:r>
            <a:rPr lang="en-GB" dirty="0">
              <a:solidFill>
                <a:schemeClr val="bg1"/>
              </a:solidFill>
            </a:rPr>
            <a:t>KVS platforms</a:t>
          </a:r>
        </a:p>
      </dgm:t>
    </dgm:pt>
    <dgm:pt modelId="{A1409424-622A-8140-828B-6E5EB5CEF45C}" type="parTrans" cxnId="{B7F24423-88DE-7D41-B86A-1943C3625756}">
      <dgm:prSet/>
      <dgm:spPr/>
      <dgm:t>
        <a:bodyPr/>
        <a:lstStyle/>
        <a:p>
          <a:endParaRPr lang="en-GB"/>
        </a:p>
      </dgm:t>
    </dgm:pt>
    <dgm:pt modelId="{01BC1661-DDE0-9D44-9417-AA158183FD62}" type="sibTrans" cxnId="{B7F24423-88DE-7D41-B86A-1943C3625756}">
      <dgm:prSet/>
      <dgm:spPr/>
      <dgm:t>
        <a:bodyPr/>
        <a:lstStyle/>
        <a:p>
          <a:endParaRPr lang="en-GB"/>
        </a:p>
      </dgm:t>
    </dgm:pt>
    <dgm:pt modelId="{E4B0322A-5198-6246-902B-8AB4744096CE}">
      <dgm:prSet/>
      <dgm:spPr/>
      <dgm:t>
        <a:bodyPr/>
        <a:lstStyle/>
        <a:p>
          <a:r>
            <a:rPr lang="en-GB" dirty="0">
              <a:solidFill>
                <a:schemeClr val="bg1"/>
              </a:solidFill>
            </a:rPr>
            <a:t>Preserving native/built-in operations</a:t>
          </a:r>
        </a:p>
      </dgm:t>
    </dgm:pt>
    <dgm:pt modelId="{E91B5F4E-48D5-5240-BFFF-330077DCE378}" type="parTrans" cxnId="{F6F15E25-5AC5-8341-A48A-CE1EB34C180B}">
      <dgm:prSet/>
      <dgm:spPr/>
      <dgm:t>
        <a:bodyPr/>
        <a:lstStyle/>
        <a:p>
          <a:endParaRPr lang="en-GB"/>
        </a:p>
      </dgm:t>
    </dgm:pt>
    <dgm:pt modelId="{1F5D40B2-B85C-7847-BB70-DE38FE4B0CE4}" type="sibTrans" cxnId="{F6F15E25-5AC5-8341-A48A-CE1EB34C180B}">
      <dgm:prSet/>
      <dgm:spPr/>
      <dgm:t>
        <a:bodyPr/>
        <a:lstStyle/>
        <a:p>
          <a:endParaRPr lang="en-GB"/>
        </a:p>
      </dgm:t>
    </dgm:pt>
    <dgm:pt modelId="{E87A4970-A34C-C245-A51E-DBBE3A415238}">
      <dgm:prSet/>
      <dgm:spPr/>
      <dgm:t>
        <a:bodyPr/>
        <a:lstStyle/>
        <a:p>
          <a:r>
            <a:rPr lang="en-GB" b="1" dirty="0"/>
            <a:t>Analysis Report</a:t>
          </a:r>
          <a:endParaRPr lang="en-GB" dirty="0"/>
        </a:p>
      </dgm:t>
    </dgm:pt>
    <dgm:pt modelId="{451ED0F7-8AAF-B14B-A3DD-8D37E4B670E4}" type="parTrans" cxnId="{E2DF528C-AF97-C846-BB0C-4C18FB67B932}">
      <dgm:prSet/>
      <dgm:spPr/>
      <dgm:t>
        <a:bodyPr/>
        <a:lstStyle/>
        <a:p>
          <a:endParaRPr lang="en-GB"/>
        </a:p>
      </dgm:t>
    </dgm:pt>
    <dgm:pt modelId="{9245A38D-F75C-E84A-84A4-A2B6F648BB5A}" type="sibTrans" cxnId="{E2DF528C-AF97-C846-BB0C-4C18FB67B932}">
      <dgm:prSet/>
      <dgm:spPr/>
      <dgm:t>
        <a:bodyPr/>
        <a:lstStyle/>
        <a:p>
          <a:endParaRPr lang="en-GB"/>
        </a:p>
      </dgm:t>
    </dgm:pt>
    <dgm:pt modelId="{3EADBE34-01B5-424A-8E54-255F8BA53E3C}">
      <dgm:prSet/>
      <dgm:spPr/>
      <dgm:t>
        <a:bodyPr/>
        <a:lstStyle/>
        <a:p>
          <a:r>
            <a:rPr lang="en-PT" dirty="0">
              <a:solidFill>
                <a:schemeClr val="bg1"/>
              </a:solidFill>
            </a:rPr>
            <a:t>Standard Solution vs. Privacy Enhanced Solution</a:t>
          </a:r>
          <a:endParaRPr lang="en-GB" dirty="0">
            <a:solidFill>
              <a:schemeClr val="bg1"/>
            </a:solidFill>
          </a:endParaRPr>
        </a:p>
      </dgm:t>
    </dgm:pt>
    <dgm:pt modelId="{1FDF7AF7-880A-7D42-8DF0-4436056D9D9A}" type="parTrans" cxnId="{1343BE0A-285D-2047-AB68-B3946F71BECA}">
      <dgm:prSet/>
      <dgm:spPr/>
      <dgm:t>
        <a:bodyPr/>
        <a:lstStyle/>
        <a:p>
          <a:endParaRPr lang="en-GB"/>
        </a:p>
      </dgm:t>
    </dgm:pt>
    <dgm:pt modelId="{DA28E57D-AF73-E144-AC54-864B12F76EC1}" type="sibTrans" cxnId="{1343BE0A-285D-2047-AB68-B3946F71BECA}">
      <dgm:prSet/>
      <dgm:spPr/>
      <dgm:t>
        <a:bodyPr/>
        <a:lstStyle/>
        <a:p>
          <a:endParaRPr lang="en-GB"/>
        </a:p>
      </dgm:t>
    </dgm:pt>
    <dgm:pt modelId="{F99F7564-CFC4-984D-BEC8-0F27698D3276}">
      <dgm:prSet/>
      <dgm:spPr/>
      <dgm:t>
        <a:bodyPr/>
        <a:lstStyle/>
        <a:p>
          <a:r>
            <a:rPr lang="en-GB" dirty="0">
              <a:solidFill>
                <a:schemeClr val="bg1"/>
              </a:solidFill>
            </a:rPr>
            <a:t>Throughput, latency</a:t>
          </a:r>
        </a:p>
      </dgm:t>
    </dgm:pt>
    <dgm:pt modelId="{7AD373F0-C070-5043-ADF4-8F5C16CA1B13}" type="parTrans" cxnId="{A65F553B-F992-5C4C-B438-CF15D647D501}">
      <dgm:prSet/>
      <dgm:spPr/>
      <dgm:t>
        <a:bodyPr/>
        <a:lstStyle/>
        <a:p>
          <a:endParaRPr lang="en-GB"/>
        </a:p>
      </dgm:t>
    </dgm:pt>
    <dgm:pt modelId="{E0DE542C-8614-3F4A-87CB-EFE68365151B}" type="sibTrans" cxnId="{A65F553B-F992-5C4C-B438-CF15D647D501}">
      <dgm:prSet/>
      <dgm:spPr/>
      <dgm:t>
        <a:bodyPr/>
        <a:lstStyle/>
        <a:p>
          <a:endParaRPr lang="en-GB"/>
        </a:p>
      </dgm:t>
    </dgm:pt>
    <dgm:pt modelId="{EA28A8C4-4FC6-7045-BC29-22021C732396}">
      <dgm:prSet/>
      <dgm:spPr/>
      <dgm:t>
        <a:bodyPr/>
        <a:lstStyle/>
        <a:p>
          <a:r>
            <a:rPr lang="en-GB" dirty="0">
              <a:solidFill>
                <a:schemeClr val="bg1"/>
              </a:solidFill>
            </a:rPr>
            <a:t>Memory and CPU (resources)</a:t>
          </a:r>
        </a:p>
      </dgm:t>
    </dgm:pt>
    <dgm:pt modelId="{7A788753-8CAD-824E-B8BE-586119C92080}" type="parTrans" cxnId="{17C9A26B-1F61-6548-8E8F-2E1EAD22B49F}">
      <dgm:prSet/>
      <dgm:spPr/>
      <dgm:t>
        <a:bodyPr/>
        <a:lstStyle/>
        <a:p>
          <a:endParaRPr lang="en-GB"/>
        </a:p>
      </dgm:t>
    </dgm:pt>
    <dgm:pt modelId="{B5F699CB-E10D-8A4A-B889-19CBCC19BEF2}" type="sibTrans" cxnId="{17C9A26B-1F61-6548-8E8F-2E1EAD22B49F}">
      <dgm:prSet/>
      <dgm:spPr/>
      <dgm:t>
        <a:bodyPr/>
        <a:lstStyle/>
        <a:p>
          <a:endParaRPr lang="en-GB"/>
        </a:p>
      </dgm:t>
    </dgm:pt>
    <dgm:pt modelId="{09914E59-264C-3346-9601-2AC970B1A0F2}" type="pres">
      <dgm:prSet presAssocID="{7D37BEEA-DD5A-B143-B1BA-0EAC7CF2489D}" presName="linear" presStyleCnt="0">
        <dgm:presLayoutVars>
          <dgm:animLvl val="lvl"/>
          <dgm:resizeHandles val="exact"/>
        </dgm:presLayoutVars>
      </dgm:prSet>
      <dgm:spPr/>
    </dgm:pt>
    <dgm:pt modelId="{3FDB60F9-2EAC-CD40-9099-D401A4619C14}" type="pres">
      <dgm:prSet presAssocID="{35358851-EF71-5F4F-825A-E7BE62EFF31D}" presName="parentText" presStyleLbl="node1" presStyleIdx="0" presStyleCnt="3">
        <dgm:presLayoutVars>
          <dgm:chMax val="0"/>
          <dgm:bulletEnabled val="1"/>
        </dgm:presLayoutVars>
      </dgm:prSet>
      <dgm:spPr/>
    </dgm:pt>
    <dgm:pt modelId="{F7847DDD-86C6-CC40-A3E1-CD0CE1F28137}" type="pres">
      <dgm:prSet presAssocID="{35358851-EF71-5F4F-825A-E7BE62EFF31D}" presName="childText" presStyleLbl="revTx" presStyleIdx="0" presStyleCnt="3">
        <dgm:presLayoutVars>
          <dgm:bulletEnabled val="1"/>
        </dgm:presLayoutVars>
      </dgm:prSet>
      <dgm:spPr/>
    </dgm:pt>
    <dgm:pt modelId="{4760C1CB-1200-984A-AAC0-32D0711A48DF}" type="pres">
      <dgm:prSet presAssocID="{88B7DF08-6A7E-824A-B56B-E7B1ABD92561}" presName="parentText" presStyleLbl="node1" presStyleIdx="1" presStyleCnt="3">
        <dgm:presLayoutVars>
          <dgm:chMax val="0"/>
          <dgm:bulletEnabled val="1"/>
        </dgm:presLayoutVars>
      </dgm:prSet>
      <dgm:spPr/>
    </dgm:pt>
    <dgm:pt modelId="{E399AC06-D093-874D-82B8-DD4A433A48F0}" type="pres">
      <dgm:prSet presAssocID="{88B7DF08-6A7E-824A-B56B-E7B1ABD92561}" presName="childText" presStyleLbl="revTx" presStyleIdx="1" presStyleCnt="3">
        <dgm:presLayoutVars>
          <dgm:bulletEnabled val="1"/>
        </dgm:presLayoutVars>
      </dgm:prSet>
      <dgm:spPr/>
    </dgm:pt>
    <dgm:pt modelId="{6ECB6BE6-CBDF-D74E-B2D7-EBCEE3AEF7FD}" type="pres">
      <dgm:prSet presAssocID="{E87A4970-A34C-C245-A51E-DBBE3A415238}" presName="parentText" presStyleLbl="node1" presStyleIdx="2" presStyleCnt="3">
        <dgm:presLayoutVars>
          <dgm:chMax val="0"/>
          <dgm:bulletEnabled val="1"/>
        </dgm:presLayoutVars>
      </dgm:prSet>
      <dgm:spPr/>
    </dgm:pt>
    <dgm:pt modelId="{693D644B-0783-C54D-89F4-C84DB82D09FC}" type="pres">
      <dgm:prSet presAssocID="{E87A4970-A34C-C245-A51E-DBBE3A415238}" presName="childText" presStyleLbl="revTx" presStyleIdx="2" presStyleCnt="3">
        <dgm:presLayoutVars>
          <dgm:bulletEnabled val="1"/>
        </dgm:presLayoutVars>
      </dgm:prSet>
      <dgm:spPr/>
    </dgm:pt>
  </dgm:ptLst>
  <dgm:cxnLst>
    <dgm:cxn modelId="{1343BE0A-285D-2047-AB68-B3946F71BECA}" srcId="{E87A4970-A34C-C245-A51E-DBBE3A415238}" destId="{3EADBE34-01B5-424A-8E54-255F8BA53E3C}" srcOrd="0" destOrd="0" parTransId="{1FDF7AF7-880A-7D42-8DF0-4436056D9D9A}" sibTransId="{DA28E57D-AF73-E144-AC54-864B12F76EC1}"/>
    <dgm:cxn modelId="{322E0C12-92EE-CB48-8A94-0618EB83B603}" srcId="{7D37BEEA-DD5A-B143-B1BA-0EAC7CF2489D}" destId="{35358851-EF71-5F4F-825A-E7BE62EFF31D}" srcOrd="0" destOrd="0" parTransId="{46524F20-AB68-744E-875F-B8526AC85C5A}" sibTransId="{9A5ED804-4A2A-0F47-93F0-7B5BF676AFC6}"/>
    <dgm:cxn modelId="{35464517-3B7B-A74F-985A-B1F715016D02}" type="presOf" srcId="{22555B85-429D-F644-AA59-8B1DF04BAF9C}" destId="{F7847DDD-86C6-CC40-A3E1-CD0CE1F28137}" srcOrd="0" destOrd="1" presId="urn:microsoft.com/office/officeart/2005/8/layout/vList2"/>
    <dgm:cxn modelId="{B7F24423-88DE-7D41-B86A-1943C3625756}" srcId="{35358851-EF71-5F4F-825A-E7BE62EFF31D}" destId="{E60835C5-1FF5-DD45-BC38-7F80AA5904BC}" srcOrd="2" destOrd="0" parTransId="{A1409424-622A-8140-828B-6E5EB5CEF45C}" sibTransId="{01BC1661-DDE0-9D44-9417-AA158183FD62}"/>
    <dgm:cxn modelId="{F6F15E25-5AC5-8341-A48A-CE1EB34C180B}" srcId="{35358851-EF71-5F4F-825A-E7BE62EFF31D}" destId="{E4B0322A-5198-6246-902B-8AB4744096CE}" srcOrd="3" destOrd="0" parTransId="{E91B5F4E-48D5-5240-BFFF-330077DCE378}" sibTransId="{1F5D40B2-B85C-7847-BB70-DE38FE4B0CE4}"/>
    <dgm:cxn modelId="{274ECC29-2168-E441-BD23-26A1F17BC308}" srcId="{88B7DF08-6A7E-824A-B56B-E7B1ABD92561}" destId="{12A72F95-71C2-8243-A730-5A80CBF670DC}" srcOrd="0" destOrd="0" parTransId="{275D16D6-C424-0145-A760-05BDC0375C72}" sibTransId="{78D9BA3D-3B98-D74E-8237-79DAE56757C3}"/>
    <dgm:cxn modelId="{454F4D2D-62AD-DA43-A631-0B690CA978E9}" type="presOf" srcId="{EA28A8C4-4FC6-7045-BC29-22021C732396}" destId="{693D644B-0783-C54D-89F4-C84DB82D09FC}" srcOrd="0" destOrd="2" presId="urn:microsoft.com/office/officeart/2005/8/layout/vList2"/>
    <dgm:cxn modelId="{A65F553B-F992-5C4C-B438-CF15D647D501}" srcId="{E87A4970-A34C-C245-A51E-DBBE3A415238}" destId="{F99F7564-CFC4-984D-BEC8-0F27698D3276}" srcOrd="1" destOrd="0" parTransId="{7AD373F0-C070-5043-ADF4-8F5C16CA1B13}" sibTransId="{E0DE542C-8614-3F4A-87CB-EFE68365151B}"/>
    <dgm:cxn modelId="{5ADCF93D-BA1E-C94F-A357-5595BF9546A3}" type="presOf" srcId="{7D37BEEA-DD5A-B143-B1BA-0EAC7CF2489D}" destId="{09914E59-264C-3346-9601-2AC970B1A0F2}" srcOrd="0" destOrd="0" presId="urn:microsoft.com/office/officeart/2005/8/layout/vList2"/>
    <dgm:cxn modelId="{9A4DCA3F-5E95-FC4D-B427-E57DC928FAC0}" type="presOf" srcId="{274A7C69-5E86-1F4C-A505-DB48599484D9}" destId="{F7847DDD-86C6-CC40-A3E1-CD0CE1F28137}" srcOrd="0" destOrd="0" presId="urn:microsoft.com/office/officeart/2005/8/layout/vList2"/>
    <dgm:cxn modelId="{AAA36345-B864-5C4E-966A-BCB69A098818}" type="presOf" srcId="{12A72F95-71C2-8243-A730-5A80CBF670DC}" destId="{E399AC06-D093-874D-82B8-DD4A433A48F0}" srcOrd="0" destOrd="0" presId="urn:microsoft.com/office/officeart/2005/8/layout/vList2"/>
    <dgm:cxn modelId="{17C9A26B-1F61-6548-8E8F-2E1EAD22B49F}" srcId="{E87A4970-A34C-C245-A51E-DBBE3A415238}" destId="{EA28A8C4-4FC6-7045-BC29-22021C732396}" srcOrd="2" destOrd="0" parTransId="{7A788753-8CAD-824E-B8BE-586119C92080}" sibTransId="{B5F699CB-E10D-8A4A-B889-19CBCC19BEF2}"/>
    <dgm:cxn modelId="{FF65CC7A-48B0-D846-868F-DB367C87D385}" type="presOf" srcId="{E4B0322A-5198-6246-902B-8AB4744096CE}" destId="{F7847DDD-86C6-CC40-A3E1-CD0CE1F28137}" srcOrd="0" destOrd="3" presId="urn:microsoft.com/office/officeart/2005/8/layout/vList2"/>
    <dgm:cxn modelId="{E2DF528C-AF97-C846-BB0C-4C18FB67B932}" srcId="{7D37BEEA-DD5A-B143-B1BA-0EAC7CF2489D}" destId="{E87A4970-A34C-C245-A51E-DBBE3A415238}" srcOrd="2" destOrd="0" parTransId="{451ED0F7-8AAF-B14B-A3DD-8D37E4B670E4}" sibTransId="{9245A38D-F75C-E84A-84A4-A2B6F648BB5A}"/>
    <dgm:cxn modelId="{827EBE9D-77B1-BA42-B0BD-003853286E23}" type="presOf" srcId="{35358851-EF71-5F4F-825A-E7BE62EFF31D}" destId="{3FDB60F9-2EAC-CD40-9099-D401A4619C14}" srcOrd="0" destOrd="0" presId="urn:microsoft.com/office/officeart/2005/8/layout/vList2"/>
    <dgm:cxn modelId="{DB35679E-00CE-8C4C-BAD6-3D547A899F4C}" type="presOf" srcId="{F99F7564-CFC4-984D-BEC8-0F27698D3276}" destId="{693D644B-0783-C54D-89F4-C84DB82D09FC}" srcOrd="0" destOrd="1" presId="urn:microsoft.com/office/officeart/2005/8/layout/vList2"/>
    <dgm:cxn modelId="{373349A8-D62C-DE4C-B2FF-F4D8AFB3B5E5}" srcId="{7D37BEEA-DD5A-B143-B1BA-0EAC7CF2489D}" destId="{88B7DF08-6A7E-824A-B56B-E7B1ABD92561}" srcOrd="1" destOrd="0" parTransId="{ACD401D2-F9B8-CC47-8544-CFF4E4331D96}" sibTransId="{FF0B4ED6-8B9B-6141-B670-A42ECAC7A4C3}"/>
    <dgm:cxn modelId="{123835B4-0C67-054C-90A4-244472A3D3A5}" type="presOf" srcId="{E87A4970-A34C-C245-A51E-DBBE3A415238}" destId="{6ECB6BE6-CBDF-D74E-B2D7-EBCEE3AEF7FD}" srcOrd="0" destOrd="0" presId="urn:microsoft.com/office/officeart/2005/8/layout/vList2"/>
    <dgm:cxn modelId="{142F37B6-FA84-A446-94D9-F67D76A1108F}" srcId="{35358851-EF71-5F4F-825A-E7BE62EFF31D}" destId="{22555B85-429D-F644-AA59-8B1DF04BAF9C}" srcOrd="1" destOrd="0" parTransId="{A638C93F-6A38-8848-9DAF-25E5561ACB42}" sibTransId="{2EF885AD-767C-9F4A-8FFC-06163ECD5992}"/>
    <dgm:cxn modelId="{49C3ACD2-283B-7748-AB6A-0307EBE69ED3}" srcId="{35358851-EF71-5F4F-825A-E7BE62EFF31D}" destId="{274A7C69-5E86-1F4C-A505-DB48599484D9}" srcOrd="0" destOrd="0" parTransId="{BE8E4F38-8CD5-B844-B86F-767F0759427E}" sibTransId="{2A50A4F4-64FA-B645-A7C8-8D4828FC11DB}"/>
    <dgm:cxn modelId="{B243C1DA-6C3E-1648-8A6E-F1BC2FD61E59}" type="presOf" srcId="{88B7DF08-6A7E-824A-B56B-E7B1ABD92561}" destId="{4760C1CB-1200-984A-AAC0-32D0711A48DF}" srcOrd="0" destOrd="0" presId="urn:microsoft.com/office/officeart/2005/8/layout/vList2"/>
    <dgm:cxn modelId="{6DFEBBE3-44BE-4441-932D-F24310401738}" type="presOf" srcId="{E60835C5-1FF5-DD45-BC38-7F80AA5904BC}" destId="{F7847DDD-86C6-CC40-A3E1-CD0CE1F28137}" srcOrd="0" destOrd="2" presId="urn:microsoft.com/office/officeart/2005/8/layout/vList2"/>
    <dgm:cxn modelId="{06A172F9-72FA-5B4C-BC4B-4452DC54C4C0}" type="presOf" srcId="{3EADBE34-01B5-424A-8E54-255F8BA53E3C}" destId="{693D644B-0783-C54D-89F4-C84DB82D09FC}" srcOrd="0" destOrd="0" presId="urn:microsoft.com/office/officeart/2005/8/layout/vList2"/>
    <dgm:cxn modelId="{5D7B2F75-B2A9-C04B-818C-148F439FC179}" type="presParOf" srcId="{09914E59-264C-3346-9601-2AC970B1A0F2}" destId="{3FDB60F9-2EAC-CD40-9099-D401A4619C14}" srcOrd="0" destOrd="0" presId="urn:microsoft.com/office/officeart/2005/8/layout/vList2"/>
    <dgm:cxn modelId="{59314F3F-FFED-554F-A341-635C28FAD645}" type="presParOf" srcId="{09914E59-264C-3346-9601-2AC970B1A0F2}" destId="{F7847DDD-86C6-CC40-A3E1-CD0CE1F28137}" srcOrd="1" destOrd="0" presId="urn:microsoft.com/office/officeart/2005/8/layout/vList2"/>
    <dgm:cxn modelId="{88A54F94-8383-2242-AE59-6A808E07EDFA}" type="presParOf" srcId="{09914E59-264C-3346-9601-2AC970B1A0F2}" destId="{4760C1CB-1200-984A-AAC0-32D0711A48DF}" srcOrd="2" destOrd="0" presId="urn:microsoft.com/office/officeart/2005/8/layout/vList2"/>
    <dgm:cxn modelId="{906564EF-9520-964A-BB13-216EB8A3FA6F}" type="presParOf" srcId="{09914E59-264C-3346-9601-2AC970B1A0F2}" destId="{E399AC06-D093-874D-82B8-DD4A433A48F0}" srcOrd="3" destOrd="0" presId="urn:microsoft.com/office/officeart/2005/8/layout/vList2"/>
    <dgm:cxn modelId="{FF683E41-22A1-854A-BA01-D8BDA62828B3}" type="presParOf" srcId="{09914E59-264C-3346-9601-2AC970B1A0F2}" destId="{6ECB6BE6-CBDF-D74E-B2D7-EBCEE3AEF7FD}" srcOrd="4" destOrd="0" presId="urn:microsoft.com/office/officeart/2005/8/layout/vList2"/>
    <dgm:cxn modelId="{1674E1F3-420D-E643-ADCD-A97498CB0807}" type="presParOf" srcId="{09914E59-264C-3346-9601-2AC970B1A0F2}" destId="{693D644B-0783-C54D-89F4-C84DB82D09F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2CA527-9760-DB44-8B9A-67FAD1205368}" type="doc">
      <dgm:prSet loTypeId="urn:microsoft.com/office/officeart/2005/8/layout/hierarchy1" loCatId="" qsTypeId="urn:microsoft.com/office/officeart/2005/8/quickstyle/simple2" qsCatId="simple" csTypeId="urn:microsoft.com/office/officeart/2005/8/colors/accent1_2" csCatId="accent1" phldr="1"/>
      <dgm:spPr/>
      <dgm:t>
        <a:bodyPr/>
        <a:lstStyle/>
        <a:p>
          <a:endParaRPr lang="en-GB"/>
        </a:p>
      </dgm:t>
    </dgm:pt>
    <dgm:pt modelId="{933E89D0-42A6-6148-ACA6-3965B46AC97C}">
      <dgm:prSet/>
      <dgm:spPr/>
      <dgm:t>
        <a:bodyPr/>
        <a:lstStyle/>
        <a:p>
          <a:r>
            <a:rPr lang="en-PT" dirty="0"/>
            <a:t>Client (Commodity Hardware)</a:t>
          </a:r>
          <a:endParaRPr lang="en-GB" dirty="0"/>
        </a:p>
      </dgm:t>
    </dgm:pt>
    <dgm:pt modelId="{FD7319EE-9142-0449-8F16-A81897901B8E}" type="parTrans" cxnId="{ACAACAC0-5025-DE41-948D-C2515A8459D1}">
      <dgm:prSet/>
      <dgm:spPr/>
      <dgm:t>
        <a:bodyPr/>
        <a:lstStyle/>
        <a:p>
          <a:endParaRPr lang="en-GB"/>
        </a:p>
      </dgm:t>
    </dgm:pt>
    <dgm:pt modelId="{04D786EE-F30B-D24A-8288-158A69CEDD52}" type="sibTrans" cxnId="{ACAACAC0-5025-DE41-948D-C2515A8459D1}">
      <dgm:prSet/>
      <dgm:spPr/>
      <dgm:t>
        <a:bodyPr/>
        <a:lstStyle/>
        <a:p>
          <a:endParaRPr lang="en-GB"/>
        </a:p>
      </dgm:t>
    </dgm:pt>
    <dgm:pt modelId="{C461FA71-5B19-304A-972A-6EB516BC0A76}">
      <dgm:prSet phldrT="[Text]">
        <dgm:style>
          <a:lnRef idx="2">
            <a:schemeClr val="accent2"/>
          </a:lnRef>
          <a:fillRef idx="1">
            <a:schemeClr val="lt1"/>
          </a:fillRef>
          <a:effectRef idx="0">
            <a:schemeClr val="accent2"/>
          </a:effectRef>
          <a:fontRef idx="minor">
            <a:schemeClr val="dk1"/>
          </a:fontRef>
        </dgm:style>
      </dgm:prSet>
      <dgm:spPr>
        <a:solidFill>
          <a:schemeClr val="tx1">
            <a:alpha val="90000"/>
          </a:schemeClr>
        </a:solidFill>
        <a:ln/>
      </dgm:spPr>
      <dgm:t>
        <a:bodyPr/>
        <a:lstStyle/>
        <a:p>
          <a:r>
            <a:rPr lang="en-GB" dirty="0"/>
            <a:t>Proxy</a:t>
          </a:r>
        </a:p>
      </dgm:t>
    </dgm:pt>
    <dgm:pt modelId="{190949F9-CE5C-F844-AA9B-C190A19DE54F}" type="parTrans" cxnId="{6CCF8A29-C2C8-9B47-9772-88DDBBC358DC}">
      <dgm:prSet/>
      <dgm:spPr/>
      <dgm:t>
        <a:bodyPr/>
        <a:lstStyle/>
        <a:p>
          <a:endParaRPr lang="en-GB"/>
        </a:p>
      </dgm:t>
    </dgm:pt>
    <dgm:pt modelId="{DA0296E7-878B-B143-AFF9-63F8CE279BB4}" type="sibTrans" cxnId="{6CCF8A29-C2C8-9B47-9772-88DDBBC358DC}">
      <dgm:prSet/>
      <dgm:spPr/>
      <dgm:t>
        <a:bodyPr/>
        <a:lstStyle/>
        <a:p>
          <a:endParaRPr lang="en-GB"/>
        </a:p>
      </dgm:t>
    </dgm:pt>
    <dgm:pt modelId="{7750CFCC-E9C6-F24A-9CFE-355A58A463D2}">
      <dgm:prSet phldrT="[Text]"/>
      <dgm:spPr>
        <a:solidFill>
          <a:schemeClr val="tx1">
            <a:alpha val="90000"/>
          </a:schemeClr>
        </a:solidFill>
      </dgm:spPr>
      <dgm:t>
        <a:bodyPr/>
        <a:lstStyle/>
        <a:p>
          <a:r>
            <a:rPr lang="en-GB" dirty="0"/>
            <a:t>Secure Proxy</a:t>
          </a:r>
        </a:p>
      </dgm:t>
    </dgm:pt>
    <dgm:pt modelId="{E1D6CC11-D4E0-E047-AF97-E8B2A1737B6D}" type="parTrans" cxnId="{3A162D4B-7B6F-4142-BF2F-962D6027C0CF}">
      <dgm:prSet/>
      <dgm:spPr/>
      <dgm:t>
        <a:bodyPr/>
        <a:lstStyle/>
        <a:p>
          <a:endParaRPr lang="en-GB"/>
        </a:p>
      </dgm:t>
    </dgm:pt>
    <dgm:pt modelId="{0615BBC0-280B-6147-A979-4BF3B7FECB42}" type="sibTrans" cxnId="{3A162D4B-7B6F-4142-BF2F-962D6027C0CF}">
      <dgm:prSet/>
      <dgm:spPr/>
      <dgm:t>
        <a:bodyPr/>
        <a:lstStyle/>
        <a:p>
          <a:endParaRPr lang="en-GB"/>
        </a:p>
      </dgm:t>
    </dgm:pt>
    <dgm:pt modelId="{0C308445-FECD-1B45-A529-AA261534C1D1}">
      <dgm:prSet phldrT="[Text]"/>
      <dgm:spPr>
        <a:solidFill>
          <a:schemeClr val="tx1">
            <a:alpha val="90000"/>
          </a:schemeClr>
        </a:solidFill>
      </dgm:spPr>
      <dgm:t>
        <a:bodyPr/>
        <a:lstStyle/>
        <a:p>
          <a:r>
            <a:rPr lang="en-GB" dirty="0"/>
            <a:t>Secure Proxy</a:t>
          </a:r>
        </a:p>
      </dgm:t>
    </dgm:pt>
    <dgm:pt modelId="{2734DAE9-7325-4A41-AF80-D45088163FE4}" type="parTrans" cxnId="{261F9687-C878-4D40-AFB5-4CECF4842A88}">
      <dgm:prSet/>
      <dgm:spPr/>
      <dgm:t>
        <a:bodyPr/>
        <a:lstStyle/>
        <a:p>
          <a:endParaRPr lang="en-GB"/>
        </a:p>
      </dgm:t>
    </dgm:pt>
    <dgm:pt modelId="{BF469156-E739-EC46-977B-3D0DB35CAA46}" type="sibTrans" cxnId="{261F9687-C878-4D40-AFB5-4CECF4842A88}">
      <dgm:prSet/>
      <dgm:spPr/>
      <dgm:t>
        <a:bodyPr/>
        <a:lstStyle/>
        <a:p>
          <a:endParaRPr lang="en-GB"/>
        </a:p>
      </dgm:t>
    </dgm:pt>
    <dgm:pt modelId="{477F13DC-B837-5C4C-9024-2501FB421F4C}">
      <dgm:prSet/>
      <dgm:spPr>
        <a:solidFill>
          <a:schemeClr val="tx1">
            <a:alpha val="90000"/>
          </a:schemeClr>
        </a:solidFill>
        <a:ln>
          <a:solidFill>
            <a:srgbClr val="4875C5"/>
          </a:solidFill>
        </a:ln>
      </dgm:spPr>
      <dgm:t>
        <a:bodyPr/>
        <a:lstStyle/>
        <a:p>
          <a:r>
            <a:rPr lang="en-GB" dirty="0"/>
            <a:t>Redis</a:t>
          </a:r>
        </a:p>
      </dgm:t>
    </dgm:pt>
    <dgm:pt modelId="{7A601CCB-17F7-9848-92EA-9C7E6E012520}" type="parTrans" cxnId="{CC285190-4D5A-854E-A057-3630F10BDE07}">
      <dgm:prSet/>
      <dgm:spPr/>
      <dgm:t>
        <a:bodyPr/>
        <a:lstStyle/>
        <a:p>
          <a:endParaRPr lang="en-GB"/>
        </a:p>
      </dgm:t>
    </dgm:pt>
    <dgm:pt modelId="{F1648C2A-1711-FA47-AD8D-EA2E18BCFD15}" type="sibTrans" cxnId="{CC285190-4D5A-854E-A057-3630F10BDE07}">
      <dgm:prSet/>
      <dgm:spPr/>
      <dgm:t>
        <a:bodyPr/>
        <a:lstStyle/>
        <a:p>
          <a:endParaRPr lang="en-GB"/>
        </a:p>
      </dgm:t>
    </dgm:pt>
    <dgm:pt modelId="{5498056D-3877-914E-AC22-566C0AC9FBCE}">
      <dgm:prSet/>
      <dgm:spPr>
        <a:solidFill>
          <a:schemeClr val="tx1">
            <a:alpha val="90000"/>
          </a:schemeClr>
        </a:solidFill>
      </dgm:spPr>
      <dgm:t>
        <a:bodyPr/>
        <a:lstStyle/>
        <a:p>
          <a:r>
            <a:rPr lang="en-GB" dirty="0"/>
            <a:t>Encrypted Redis</a:t>
          </a:r>
        </a:p>
      </dgm:t>
    </dgm:pt>
    <dgm:pt modelId="{4BAB903C-EB5F-3A43-8BFA-7956B1F546D3}" type="parTrans" cxnId="{0F148A87-F323-2F46-8485-DC259575F83B}">
      <dgm:prSet/>
      <dgm:spPr/>
      <dgm:t>
        <a:bodyPr/>
        <a:lstStyle/>
        <a:p>
          <a:endParaRPr lang="en-GB"/>
        </a:p>
      </dgm:t>
    </dgm:pt>
    <dgm:pt modelId="{02C47EF1-A8FF-7E42-B4BD-10EC6BCFA39E}" type="sibTrans" cxnId="{0F148A87-F323-2F46-8485-DC259575F83B}">
      <dgm:prSet/>
      <dgm:spPr/>
      <dgm:t>
        <a:bodyPr/>
        <a:lstStyle/>
        <a:p>
          <a:endParaRPr lang="en-GB"/>
        </a:p>
      </dgm:t>
    </dgm:pt>
    <dgm:pt modelId="{1F323338-50D3-214C-A3F6-56F18771CB3B}">
      <dgm:prSet/>
      <dgm:spPr>
        <a:solidFill>
          <a:schemeClr val="tx1">
            <a:alpha val="90000"/>
          </a:schemeClr>
        </a:solidFill>
      </dgm:spPr>
      <dgm:t>
        <a:bodyPr/>
        <a:lstStyle/>
        <a:p>
          <a:r>
            <a:rPr lang="en-GB" dirty="0"/>
            <a:t>Secure Redis</a:t>
          </a:r>
        </a:p>
      </dgm:t>
    </dgm:pt>
    <dgm:pt modelId="{23CACB41-46FC-6549-8975-557B8E5EFA1C}" type="parTrans" cxnId="{94BD1632-2F96-BB40-BBAA-1680B745897B}">
      <dgm:prSet/>
      <dgm:spPr/>
      <dgm:t>
        <a:bodyPr/>
        <a:lstStyle/>
        <a:p>
          <a:endParaRPr lang="en-GB"/>
        </a:p>
      </dgm:t>
    </dgm:pt>
    <dgm:pt modelId="{6E0D9124-A1B1-A44E-8BE6-77BEBCAEF522}" type="sibTrans" cxnId="{94BD1632-2F96-BB40-BBAA-1680B745897B}">
      <dgm:prSet/>
      <dgm:spPr/>
      <dgm:t>
        <a:bodyPr/>
        <a:lstStyle/>
        <a:p>
          <a:endParaRPr lang="en-GB"/>
        </a:p>
      </dgm:t>
    </dgm:pt>
    <dgm:pt modelId="{2DFA7DF0-E5AD-2E49-A79A-81CB5F53EF75}" type="pres">
      <dgm:prSet presAssocID="{B72CA527-9760-DB44-8B9A-67FAD1205368}" presName="hierChild1" presStyleCnt="0">
        <dgm:presLayoutVars>
          <dgm:chPref val="1"/>
          <dgm:dir/>
          <dgm:animOne val="branch"/>
          <dgm:animLvl val="lvl"/>
          <dgm:resizeHandles/>
        </dgm:presLayoutVars>
      </dgm:prSet>
      <dgm:spPr/>
    </dgm:pt>
    <dgm:pt modelId="{4618FE3C-B90C-784A-80E1-EDFE6EB1BEC7}" type="pres">
      <dgm:prSet presAssocID="{933E89D0-42A6-6148-ACA6-3965B46AC97C}" presName="hierRoot1" presStyleCnt="0"/>
      <dgm:spPr/>
    </dgm:pt>
    <dgm:pt modelId="{01037226-F696-3743-99A1-8B0AFACBC4DE}" type="pres">
      <dgm:prSet presAssocID="{933E89D0-42A6-6148-ACA6-3965B46AC97C}" presName="composite" presStyleCnt="0"/>
      <dgm:spPr/>
    </dgm:pt>
    <dgm:pt modelId="{885196F5-1A1B-3A44-B8BE-2112D2B9D0D5}" type="pres">
      <dgm:prSet presAssocID="{933E89D0-42A6-6148-ACA6-3965B46AC97C}" presName="background" presStyleLbl="node0" presStyleIdx="0" presStyleCnt="1"/>
      <dgm:spPr/>
    </dgm:pt>
    <dgm:pt modelId="{C8555B09-257D-4F41-AC43-78D35F732D2C}" type="pres">
      <dgm:prSet presAssocID="{933E89D0-42A6-6148-ACA6-3965B46AC97C}" presName="text" presStyleLbl="fgAcc0" presStyleIdx="0" presStyleCnt="1" custLinFactNeighborX="-5555" custLinFactNeighborY="3502">
        <dgm:presLayoutVars>
          <dgm:chPref val="3"/>
        </dgm:presLayoutVars>
      </dgm:prSet>
      <dgm:spPr/>
    </dgm:pt>
    <dgm:pt modelId="{F675E582-606F-4A47-9601-1906684BBC5D}" type="pres">
      <dgm:prSet presAssocID="{933E89D0-42A6-6148-ACA6-3965B46AC97C}" presName="hierChild2" presStyleCnt="0"/>
      <dgm:spPr/>
    </dgm:pt>
    <dgm:pt modelId="{DF27AE7E-B985-4047-A035-85B330037BFA}" type="pres">
      <dgm:prSet presAssocID="{190949F9-CE5C-F844-AA9B-C190A19DE54F}" presName="Name10" presStyleLbl="parChTrans1D2" presStyleIdx="0" presStyleCnt="3"/>
      <dgm:spPr/>
    </dgm:pt>
    <dgm:pt modelId="{D533E89E-CD38-5549-A7A6-F8924668326C}" type="pres">
      <dgm:prSet presAssocID="{C461FA71-5B19-304A-972A-6EB516BC0A76}" presName="hierRoot2" presStyleCnt="0"/>
      <dgm:spPr/>
    </dgm:pt>
    <dgm:pt modelId="{FD522042-E6A1-AF45-871F-D64F894FC5F9}" type="pres">
      <dgm:prSet presAssocID="{C461FA71-5B19-304A-972A-6EB516BC0A76}" presName="composite2" presStyleCnt="0"/>
      <dgm:spPr/>
    </dgm:pt>
    <dgm:pt modelId="{33ECF5A0-610F-454A-9008-EB18EA52D5B9}" type="pres">
      <dgm:prSet presAssocID="{C461FA71-5B19-304A-972A-6EB516BC0A76}" presName="background2" presStyleLbl="node2" presStyleIdx="0" presStyleCnt="3"/>
      <dgm:spPr>
        <a:solidFill>
          <a:srgbClr val="4875C5"/>
        </a:solidFill>
      </dgm:spPr>
    </dgm:pt>
    <dgm:pt modelId="{859E4CF6-98A4-B244-8AFB-EC1F1A1342F9}" type="pres">
      <dgm:prSet presAssocID="{C461FA71-5B19-304A-972A-6EB516BC0A76}" presName="text2" presStyleLbl="fgAcc2" presStyleIdx="0" presStyleCnt="3" custLinFactX="-48586" custLinFactNeighborX="-100000" custLinFactNeighborY="19477">
        <dgm:presLayoutVars>
          <dgm:chPref val="3"/>
        </dgm:presLayoutVars>
      </dgm:prSet>
      <dgm:spPr/>
    </dgm:pt>
    <dgm:pt modelId="{8A104A26-3011-1645-8A61-3CEEEF4E82D7}" type="pres">
      <dgm:prSet presAssocID="{C461FA71-5B19-304A-972A-6EB516BC0A76}" presName="hierChild3" presStyleCnt="0"/>
      <dgm:spPr/>
    </dgm:pt>
    <dgm:pt modelId="{53842B80-0393-F142-8529-35D61100D361}" type="pres">
      <dgm:prSet presAssocID="{7A601CCB-17F7-9848-92EA-9C7E6E012520}" presName="Name17" presStyleLbl="parChTrans1D3" presStyleIdx="0" presStyleCnt="3"/>
      <dgm:spPr/>
    </dgm:pt>
    <dgm:pt modelId="{8052F336-8F3D-8B4A-B451-984B887B6709}" type="pres">
      <dgm:prSet presAssocID="{477F13DC-B837-5C4C-9024-2501FB421F4C}" presName="hierRoot3" presStyleCnt="0"/>
      <dgm:spPr/>
    </dgm:pt>
    <dgm:pt modelId="{D60059BA-BDC4-334A-8FBB-E67EBFFA8FE9}" type="pres">
      <dgm:prSet presAssocID="{477F13DC-B837-5C4C-9024-2501FB421F4C}" presName="composite3" presStyleCnt="0"/>
      <dgm:spPr/>
    </dgm:pt>
    <dgm:pt modelId="{CFE42305-8221-E045-BACD-E9A6C34C51CF}" type="pres">
      <dgm:prSet presAssocID="{477F13DC-B837-5C4C-9024-2501FB421F4C}" presName="background3" presStyleLbl="node3" presStyleIdx="0" presStyleCnt="3"/>
      <dgm:spPr>
        <a:solidFill>
          <a:srgbClr val="4875C5"/>
        </a:solidFill>
      </dgm:spPr>
    </dgm:pt>
    <dgm:pt modelId="{DEF06D75-6F3A-FE42-9664-1763D43B6A68}" type="pres">
      <dgm:prSet presAssocID="{477F13DC-B837-5C4C-9024-2501FB421F4C}" presName="text3" presStyleLbl="fgAcc3" presStyleIdx="0" presStyleCnt="3" custLinFactX="-48976" custLinFactNeighborX="-100000" custLinFactNeighborY="25607">
        <dgm:presLayoutVars>
          <dgm:chPref val="3"/>
        </dgm:presLayoutVars>
      </dgm:prSet>
      <dgm:spPr/>
    </dgm:pt>
    <dgm:pt modelId="{3EA190CC-7634-9F4E-90E3-053C9A9FADA4}" type="pres">
      <dgm:prSet presAssocID="{477F13DC-B837-5C4C-9024-2501FB421F4C}" presName="hierChild4" presStyleCnt="0"/>
      <dgm:spPr/>
    </dgm:pt>
    <dgm:pt modelId="{FE3F7508-6E2F-D646-A9B6-7CCE49B38B93}" type="pres">
      <dgm:prSet presAssocID="{E1D6CC11-D4E0-E047-AF97-E8B2A1737B6D}" presName="Name10" presStyleLbl="parChTrans1D2" presStyleIdx="1" presStyleCnt="3"/>
      <dgm:spPr/>
    </dgm:pt>
    <dgm:pt modelId="{465144F4-DBDA-4542-A247-B0C5B64CB55A}" type="pres">
      <dgm:prSet presAssocID="{7750CFCC-E9C6-F24A-9CFE-355A58A463D2}" presName="hierRoot2" presStyleCnt="0"/>
      <dgm:spPr/>
    </dgm:pt>
    <dgm:pt modelId="{7476B655-DCA3-A042-AC7E-83FD15C354C8}" type="pres">
      <dgm:prSet presAssocID="{7750CFCC-E9C6-F24A-9CFE-355A58A463D2}" presName="composite2" presStyleCnt="0"/>
      <dgm:spPr/>
    </dgm:pt>
    <dgm:pt modelId="{E584F80B-D729-9F48-9D2C-B5CA3637556A}" type="pres">
      <dgm:prSet presAssocID="{7750CFCC-E9C6-F24A-9CFE-355A58A463D2}" presName="background2" presStyleLbl="node2" presStyleIdx="1" presStyleCnt="3"/>
      <dgm:spPr>
        <a:solidFill>
          <a:srgbClr val="34BF78"/>
        </a:solidFill>
      </dgm:spPr>
    </dgm:pt>
    <dgm:pt modelId="{B4D7A414-27AB-F24C-9B9E-DB23D30F41A4}" type="pres">
      <dgm:prSet presAssocID="{7750CFCC-E9C6-F24A-9CFE-355A58A463D2}" presName="text2" presStyleLbl="fgAcc2" presStyleIdx="1" presStyleCnt="3" custLinFactNeighborX="-5555" custLinFactNeighborY="19259">
        <dgm:presLayoutVars>
          <dgm:chPref val="3"/>
        </dgm:presLayoutVars>
      </dgm:prSet>
      <dgm:spPr/>
    </dgm:pt>
    <dgm:pt modelId="{80A274A3-CAD3-D646-B0B8-9DACD6B0764D}" type="pres">
      <dgm:prSet presAssocID="{7750CFCC-E9C6-F24A-9CFE-355A58A463D2}" presName="hierChild3" presStyleCnt="0"/>
      <dgm:spPr/>
    </dgm:pt>
    <dgm:pt modelId="{B3F57288-33C6-ED44-90B9-559C86A6605E}" type="pres">
      <dgm:prSet presAssocID="{4BAB903C-EB5F-3A43-8BFA-7956B1F546D3}" presName="Name17" presStyleLbl="parChTrans1D3" presStyleIdx="1" presStyleCnt="3"/>
      <dgm:spPr/>
    </dgm:pt>
    <dgm:pt modelId="{D9A921A8-6135-5E4D-8DFD-F7DCBEFF52A9}" type="pres">
      <dgm:prSet presAssocID="{5498056D-3877-914E-AC22-566C0AC9FBCE}" presName="hierRoot3" presStyleCnt="0"/>
      <dgm:spPr/>
    </dgm:pt>
    <dgm:pt modelId="{95FD6AFF-AA37-6347-9AD7-B3D4FD9495A2}" type="pres">
      <dgm:prSet presAssocID="{5498056D-3877-914E-AC22-566C0AC9FBCE}" presName="composite3" presStyleCnt="0"/>
      <dgm:spPr/>
    </dgm:pt>
    <dgm:pt modelId="{12787D86-7020-7B4B-999D-645A05DC0132}" type="pres">
      <dgm:prSet presAssocID="{5498056D-3877-914E-AC22-566C0AC9FBCE}" presName="background3" presStyleLbl="node3" presStyleIdx="1" presStyleCnt="3"/>
      <dgm:spPr>
        <a:solidFill>
          <a:srgbClr val="34BF78"/>
        </a:solidFill>
      </dgm:spPr>
    </dgm:pt>
    <dgm:pt modelId="{E0282761-179D-C640-814B-F18DA8524ED8}" type="pres">
      <dgm:prSet presAssocID="{5498056D-3877-914E-AC22-566C0AC9FBCE}" presName="text3" presStyleLbl="fgAcc3" presStyleIdx="1" presStyleCnt="3" custLinFactNeighborX="3329" custLinFactNeighborY="9759">
        <dgm:presLayoutVars>
          <dgm:chPref val="3"/>
        </dgm:presLayoutVars>
      </dgm:prSet>
      <dgm:spPr/>
    </dgm:pt>
    <dgm:pt modelId="{DE0A737D-178A-024C-8C84-71329F3CE98A}" type="pres">
      <dgm:prSet presAssocID="{5498056D-3877-914E-AC22-566C0AC9FBCE}" presName="hierChild4" presStyleCnt="0"/>
      <dgm:spPr/>
    </dgm:pt>
    <dgm:pt modelId="{81F11419-9E67-C54F-A382-7818B55951D4}" type="pres">
      <dgm:prSet presAssocID="{2734DAE9-7325-4A41-AF80-D45088163FE4}" presName="Name10" presStyleLbl="parChTrans1D2" presStyleIdx="2" presStyleCnt="3"/>
      <dgm:spPr/>
    </dgm:pt>
    <dgm:pt modelId="{ACEE86C0-C0AF-6F4A-8E42-AC7DD04D1A49}" type="pres">
      <dgm:prSet presAssocID="{0C308445-FECD-1B45-A529-AA261534C1D1}" presName="hierRoot2" presStyleCnt="0"/>
      <dgm:spPr/>
    </dgm:pt>
    <dgm:pt modelId="{1AC0C370-FBF3-E247-A2C5-508AA69559C3}" type="pres">
      <dgm:prSet presAssocID="{0C308445-FECD-1B45-A529-AA261534C1D1}" presName="composite2" presStyleCnt="0"/>
      <dgm:spPr/>
    </dgm:pt>
    <dgm:pt modelId="{5D11F871-715D-3345-8871-240B0585A703}" type="pres">
      <dgm:prSet presAssocID="{0C308445-FECD-1B45-A529-AA261534C1D1}" presName="background2" presStyleLbl="node2" presStyleIdx="2" presStyleCnt="3"/>
      <dgm:spPr>
        <a:solidFill>
          <a:srgbClr val="FF0000"/>
        </a:solidFill>
      </dgm:spPr>
    </dgm:pt>
    <dgm:pt modelId="{F4EFA748-C1D5-E44A-86B6-41EB88BEDA8D}" type="pres">
      <dgm:prSet presAssocID="{0C308445-FECD-1B45-A529-AA261534C1D1}" presName="text2" presStyleLbl="fgAcc2" presStyleIdx="2" presStyleCnt="3" custLinFactX="37859" custLinFactNeighborX="100000" custLinFactNeighborY="19702">
        <dgm:presLayoutVars>
          <dgm:chPref val="3"/>
        </dgm:presLayoutVars>
      </dgm:prSet>
      <dgm:spPr/>
    </dgm:pt>
    <dgm:pt modelId="{8647A83F-98F3-7F41-93EA-47A97DAD9F9C}" type="pres">
      <dgm:prSet presAssocID="{0C308445-FECD-1B45-A529-AA261534C1D1}" presName="hierChild3" presStyleCnt="0"/>
      <dgm:spPr/>
    </dgm:pt>
    <dgm:pt modelId="{D5B4744E-E933-404C-92FE-0A1D9793458F}" type="pres">
      <dgm:prSet presAssocID="{23CACB41-46FC-6549-8975-557B8E5EFA1C}" presName="Name17" presStyleLbl="parChTrans1D3" presStyleIdx="2" presStyleCnt="3"/>
      <dgm:spPr/>
    </dgm:pt>
    <dgm:pt modelId="{C183FE9D-C84E-8A4D-8A1E-67F3DF74DE02}" type="pres">
      <dgm:prSet presAssocID="{1F323338-50D3-214C-A3F6-56F18771CB3B}" presName="hierRoot3" presStyleCnt="0"/>
      <dgm:spPr/>
    </dgm:pt>
    <dgm:pt modelId="{D5BED5D5-4D81-134C-B87E-C4E4BC3B99F8}" type="pres">
      <dgm:prSet presAssocID="{1F323338-50D3-214C-A3F6-56F18771CB3B}" presName="composite3" presStyleCnt="0"/>
      <dgm:spPr/>
    </dgm:pt>
    <dgm:pt modelId="{08299AE3-5D24-EA4F-BB63-A3400804F689}" type="pres">
      <dgm:prSet presAssocID="{1F323338-50D3-214C-A3F6-56F18771CB3B}" presName="background3" presStyleLbl="node3" presStyleIdx="2" presStyleCnt="3"/>
      <dgm:spPr>
        <a:solidFill>
          <a:srgbClr val="FF0000"/>
        </a:solidFill>
      </dgm:spPr>
    </dgm:pt>
    <dgm:pt modelId="{B9A6122E-BDE8-E941-BA4F-39E44AD988F3}" type="pres">
      <dgm:prSet presAssocID="{1F323338-50D3-214C-A3F6-56F18771CB3B}" presName="text3" presStyleLbl="fgAcc3" presStyleIdx="2" presStyleCnt="3" custLinFactX="43416" custLinFactNeighborX="100000" custLinFactNeighborY="9759">
        <dgm:presLayoutVars>
          <dgm:chPref val="3"/>
        </dgm:presLayoutVars>
      </dgm:prSet>
      <dgm:spPr/>
    </dgm:pt>
    <dgm:pt modelId="{2F98380B-DF4E-F145-9721-5CCFF42CFC0C}" type="pres">
      <dgm:prSet presAssocID="{1F323338-50D3-214C-A3F6-56F18771CB3B}" presName="hierChild4" presStyleCnt="0"/>
      <dgm:spPr/>
    </dgm:pt>
  </dgm:ptLst>
  <dgm:cxnLst>
    <dgm:cxn modelId="{881D4500-5ED5-004F-9114-73433C775DEE}" type="presOf" srcId="{477F13DC-B837-5C4C-9024-2501FB421F4C}" destId="{DEF06D75-6F3A-FE42-9664-1763D43B6A68}" srcOrd="0" destOrd="0" presId="urn:microsoft.com/office/officeart/2005/8/layout/hierarchy1"/>
    <dgm:cxn modelId="{8B11FF05-D74A-BB41-84CB-698D4040F469}" type="presOf" srcId="{1F323338-50D3-214C-A3F6-56F18771CB3B}" destId="{B9A6122E-BDE8-E941-BA4F-39E44AD988F3}" srcOrd="0" destOrd="0" presId="urn:microsoft.com/office/officeart/2005/8/layout/hierarchy1"/>
    <dgm:cxn modelId="{02BD921B-4FF0-6348-976B-07D3B0FFFAC3}" type="presOf" srcId="{B72CA527-9760-DB44-8B9A-67FAD1205368}" destId="{2DFA7DF0-E5AD-2E49-A79A-81CB5F53EF75}" srcOrd="0" destOrd="0" presId="urn:microsoft.com/office/officeart/2005/8/layout/hierarchy1"/>
    <dgm:cxn modelId="{6CCF8A29-C2C8-9B47-9772-88DDBBC358DC}" srcId="{933E89D0-42A6-6148-ACA6-3965B46AC97C}" destId="{C461FA71-5B19-304A-972A-6EB516BC0A76}" srcOrd="0" destOrd="0" parTransId="{190949F9-CE5C-F844-AA9B-C190A19DE54F}" sibTransId="{DA0296E7-878B-B143-AFF9-63F8CE279BB4}"/>
    <dgm:cxn modelId="{94BD1632-2F96-BB40-BBAA-1680B745897B}" srcId="{0C308445-FECD-1B45-A529-AA261534C1D1}" destId="{1F323338-50D3-214C-A3F6-56F18771CB3B}" srcOrd="0" destOrd="0" parTransId="{23CACB41-46FC-6549-8975-557B8E5EFA1C}" sibTransId="{6E0D9124-A1B1-A44E-8BE6-77BEBCAEF522}"/>
    <dgm:cxn modelId="{56065936-ACC1-214B-9452-7CB34B24293E}" type="presOf" srcId="{190949F9-CE5C-F844-AA9B-C190A19DE54F}" destId="{DF27AE7E-B985-4047-A035-85B330037BFA}" srcOrd="0" destOrd="0" presId="urn:microsoft.com/office/officeart/2005/8/layout/hierarchy1"/>
    <dgm:cxn modelId="{E3E07F3C-0795-C740-A6C8-00246921975B}" type="presOf" srcId="{E1D6CC11-D4E0-E047-AF97-E8B2A1737B6D}" destId="{FE3F7508-6E2F-D646-A9B6-7CCE49B38B93}" srcOrd="0" destOrd="0" presId="urn:microsoft.com/office/officeart/2005/8/layout/hierarchy1"/>
    <dgm:cxn modelId="{9E086E45-B26F-5D40-9BE8-B55766FB3A49}" type="presOf" srcId="{0C308445-FECD-1B45-A529-AA261534C1D1}" destId="{F4EFA748-C1D5-E44A-86B6-41EB88BEDA8D}" srcOrd="0" destOrd="0" presId="urn:microsoft.com/office/officeart/2005/8/layout/hierarchy1"/>
    <dgm:cxn modelId="{4697A44A-152E-0945-B9BD-3549D6440CE7}" type="presOf" srcId="{23CACB41-46FC-6549-8975-557B8E5EFA1C}" destId="{D5B4744E-E933-404C-92FE-0A1D9793458F}" srcOrd="0" destOrd="0" presId="urn:microsoft.com/office/officeart/2005/8/layout/hierarchy1"/>
    <dgm:cxn modelId="{3A162D4B-7B6F-4142-BF2F-962D6027C0CF}" srcId="{933E89D0-42A6-6148-ACA6-3965B46AC97C}" destId="{7750CFCC-E9C6-F24A-9CFE-355A58A463D2}" srcOrd="1" destOrd="0" parTransId="{E1D6CC11-D4E0-E047-AF97-E8B2A1737B6D}" sibTransId="{0615BBC0-280B-6147-A979-4BF3B7FECB42}"/>
    <dgm:cxn modelId="{FD36735D-0003-6040-9473-FA7C713AC714}" type="presOf" srcId="{7A601CCB-17F7-9848-92EA-9C7E6E012520}" destId="{53842B80-0393-F142-8529-35D61100D361}" srcOrd="0" destOrd="0" presId="urn:microsoft.com/office/officeart/2005/8/layout/hierarchy1"/>
    <dgm:cxn modelId="{5E687761-60EA-7141-A672-741D48D0DAE0}" type="presOf" srcId="{5498056D-3877-914E-AC22-566C0AC9FBCE}" destId="{E0282761-179D-C640-814B-F18DA8524ED8}" srcOrd="0" destOrd="0" presId="urn:microsoft.com/office/officeart/2005/8/layout/hierarchy1"/>
    <dgm:cxn modelId="{F1604A65-194C-514D-AE51-16C42B6CCE7F}" type="presOf" srcId="{C461FA71-5B19-304A-972A-6EB516BC0A76}" destId="{859E4CF6-98A4-B244-8AFB-EC1F1A1342F9}" srcOrd="0" destOrd="0" presId="urn:microsoft.com/office/officeart/2005/8/layout/hierarchy1"/>
    <dgm:cxn modelId="{0F148A87-F323-2F46-8485-DC259575F83B}" srcId="{7750CFCC-E9C6-F24A-9CFE-355A58A463D2}" destId="{5498056D-3877-914E-AC22-566C0AC9FBCE}" srcOrd="0" destOrd="0" parTransId="{4BAB903C-EB5F-3A43-8BFA-7956B1F546D3}" sibTransId="{02C47EF1-A8FF-7E42-B4BD-10EC6BCFA39E}"/>
    <dgm:cxn modelId="{261F9687-C878-4D40-AFB5-4CECF4842A88}" srcId="{933E89D0-42A6-6148-ACA6-3965B46AC97C}" destId="{0C308445-FECD-1B45-A529-AA261534C1D1}" srcOrd="2" destOrd="0" parTransId="{2734DAE9-7325-4A41-AF80-D45088163FE4}" sibTransId="{BF469156-E739-EC46-977B-3D0DB35CAA46}"/>
    <dgm:cxn modelId="{CC285190-4D5A-854E-A057-3630F10BDE07}" srcId="{C461FA71-5B19-304A-972A-6EB516BC0A76}" destId="{477F13DC-B837-5C4C-9024-2501FB421F4C}" srcOrd="0" destOrd="0" parTransId="{7A601CCB-17F7-9848-92EA-9C7E6E012520}" sibTransId="{F1648C2A-1711-FA47-AD8D-EA2E18BCFD15}"/>
    <dgm:cxn modelId="{2CA062A4-3C90-F64D-8EE9-3342D2726C5E}" type="presOf" srcId="{933E89D0-42A6-6148-ACA6-3965B46AC97C}" destId="{C8555B09-257D-4F41-AC43-78D35F732D2C}" srcOrd="0" destOrd="0" presId="urn:microsoft.com/office/officeart/2005/8/layout/hierarchy1"/>
    <dgm:cxn modelId="{C48F87A5-FC25-5A40-BDFF-FBE4384B5F01}" type="presOf" srcId="{7750CFCC-E9C6-F24A-9CFE-355A58A463D2}" destId="{B4D7A414-27AB-F24C-9B9E-DB23D30F41A4}" srcOrd="0" destOrd="0" presId="urn:microsoft.com/office/officeart/2005/8/layout/hierarchy1"/>
    <dgm:cxn modelId="{ACAACAC0-5025-DE41-948D-C2515A8459D1}" srcId="{B72CA527-9760-DB44-8B9A-67FAD1205368}" destId="{933E89D0-42A6-6148-ACA6-3965B46AC97C}" srcOrd="0" destOrd="0" parTransId="{FD7319EE-9142-0449-8F16-A81897901B8E}" sibTransId="{04D786EE-F30B-D24A-8288-158A69CEDD52}"/>
    <dgm:cxn modelId="{8931AFD9-BC6D-C14C-8A72-6B38CABF20E3}" type="presOf" srcId="{4BAB903C-EB5F-3A43-8BFA-7956B1F546D3}" destId="{B3F57288-33C6-ED44-90B9-559C86A6605E}" srcOrd="0" destOrd="0" presId="urn:microsoft.com/office/officeart/2005/8/layout/hierarchy1"/>
    <dgm:cxn modelId="{8EFC9AF7-86AE-7747-865B-0951932B08AD}" type="presOf" srcId="{2734DAE9-7325-4A41-AF80-D45088163FE4}" destId="{81F11419-9E67-C54F-A382-7818B55951D4}" srcOrd="0" destOrd="0" presId="urn:microsoft.com/office/officeart/2005/8/layout/hierarchy1"/>
    <dgm:cxn modelId="{1777B71B-64BE-C74D-886A-6202F2D71409}" type="presParOf" srcId="{2DFA7DF0-E5AD-2E49-A79A-81CB5F53EF75}" destId="{4618FE3C-B90C-784A-80E1-EDFE6EB1BEC7}" srcOrd="0" destOrd="0" presId="urn:microsoft.com/office/officeart/2005/8/layout/hierarchy1"/>
    <dgm:cxn modelId="{97045A4D-9488-A645-898B-4BBF7AECCAB1}" type="presParOf" srcId="{4618FE3C-B90C-784A-80E1-EDFE6EB1BEC7}" destId="{01037226-F696-3743-99A1-8B0AFACBC4DE}" srcOrd="0" destOrd="0" presId="urn:microsoft.com/office/officeart/2005/8/layout/hierarchy1"/>
    <dgm:cxn modelId="{E66168ED-16D6-9249-92DB-ECE090B56746}" type="presParOf" srcId="{01037226-F696-3743-99A1-8B0AFACBC4DE}" destId="{885196F5-1A1B-3A44-B8BE-2112D2B9D0D5}" srcOrd="0" destOrd="0" presId="urn:microsoft.com/office/officeart/2005/8/layout/hierarchy1"/>
    <dgm:cxn modelId="{BE4FBA6E-273B-A14E-BCD1-DC04B26CE8FD}" type="presParOf" srcId="{01037226-F696-3743-99A1-8B0AFACBC4DE}" destId="{C8555B09-257D-4F41-AC43-78D35F732D2C}" srcOrd="1" destOrd="0" presId="urn:microsoft.com/office/officeart/2005/8/layout/hierarchy1"/>
    <dgm:cxn modelId="{864DFF8C-0F4D-6F47-9ED5-CF9629B17F71}" type="presParOf" srcId="{4618FE3C-B90C-784A-80E1-EDFE6EB1BEC7}" destId="{F675E582-606F-4A47-9601-1906684BBC5D}" srcOrd="1" destOrd="0" presId="urn:microsoft.com/office/officeart/2005/8/layout/hierarchy1"/>
    <dgm:cxn modelId="{C9CDF5D3-1DA7-604D-96F3-0466829E6E97}" type="presParOf" srcId="{F675E582-606F-4A47-9601-1906684BBC5D}" destId="{DF27AE7E-B985-4047-A035-85B330037BFA}" srcOrd="0" destOrd="0" presId="urn:microsoft.com/office/officeart/2005/8/layout/hierarchy1"/>
    <dgm:cxn modelId="{1BE398F4-2D4F-3549-B4A3-7F610020960D}" type="presParOf" srcId="{F675E582-606F-4A47-9601-1906684BBC5D}" destId="{D533E89E-CD38-5549-A7A6-F8924668326C}" srcOrd="1" destOrd="0" presId="urn:microsoft.com/office/officeart/2005/8/layout/hierarchy1"/>
    <dgm:cxn modelId="{E9C07A30-E739-664A-9A9C-1BE33551EC21}" type="presParOf" srcId="{D533E89E-CD38-5549-A7A6-F8924668326C}" destId="{FD522042-E6A1-AF45-871F-D64F894FC5F9}" srcOrd="0" destOrd="0" presId="urn:microsoft.com/office/officeart/2005/8/layout/hierarchy1"/>
    <dgm:cxn modelId="{61CE6BAB-A065-B545-98F1-C3F72E609E2C}" type="presParOf" srcId="{FD522042-E6A1-AF45-871F-D64F894FC5F9}" destId="{33ECF5A0-610F-454A-9008-EB18EA52D5B9}" srcOrd="0" destOrd="0" presId="urn:microsoft.com/office/officeart/2005/8/layout/hierarchy1"/>
    <dgm:cxn modelId="{C1818270-800E-7B42-AD9E-A94C70E42E0A}" type="presParOf" srcId="{FD522042-E6A1-AF45-871F-D64F894FC5F9}" destId="{859E4CF6-98A4-B244-8AFB-EC1F1A1342F9}" srcOrd="1" destOrd="0" presId="urn:microsoft.com/office/officeart/2005/8/layout/hierarchy1"/>
    <dgm:cxn modelId="{ACA1D6B6-FB24-1C4D-B690-390005DD8560}" type="presParOf" srcId="{D533E89E-CD38-5549-A7A6-F8924668326C}" destId="{8A104A26-3011-1645-8A61-3CEEEF4E82D7}" srcOrd="1" destOrd="0" presId="urn:microsoft.com/office/officeart/2005/8/layout/hierarchy1"/>
    <dgm:cxn modelId="{A99B9E32-CE23-0347-8A0C-7F803AF17E21}" type="presParOf" srcId="{8A104A26-3011-1645-8A61-3CEEEF4E82D7}" destId="{53842B80-0393-F142-8529-35D61100D361}" srcOrd="0" destOrd="0" presId="urn:microsoft.com/office/officeart/2005/8/layout/hierarchy1"/>
    <dgm:cxn modelId="{B32C72E6-D57D-EC4D-8D69-4B36B93F1E20}" type="presParOf" srcId="{8A104A26-3011-1645-8A61-3CEEEF4E82D7}" destId="{8052F336-8F3D-8B4A-B451-984B887B6709}" srcOrd="1" destOrd="0" presId="urn:microsoft.com/office/officeart/2005/8/layout/hierarchy1"/>
    <dgm:cxn modelId="{2BA07AD9-6594-2543-9989-BD92B3A1C79B}" type="presParOf" srcId="{8052F336-8F3D-8B4A-B451-984B887B6709}" destId="{D60059BA-BDC4-334A-8FBB-E67EBFFA8FE9}" srcOrd="0" destOrd="0" presId="urn:microsoft.com/office/officeart/2005/8/layout/hierarchy1"/>
    <dgm:cxn modelId="{7AA26673-67AA-0043-BACD-05C77E3B9B02}" type="presParOf" srcId="{D60059BA-BDC4-334A-8FBB-E67EBFFA8FE9}" destId="{CFE42305-8221-E045-BACD-E9A6C34C51CF}" srcOrd="0" destOrd="0" presId="urn:microsoft.com/office/officeart/2005/8/layout/hierarchy1"/>
    <dgm:cxn modelId="{C19EBE88-28B4-4949-8B0C-8E703D474A1D}" type="presParOf" srcId="{D60059BA-BDC4-334A-8FBB-E67EBFFA8FE9}" destId="{DEF06D75-6F3A-FE42-9664-1763D43B6A68}" srcOrd="1" destOrd="0" presId="urn:microsoft.com/office/officeart/2005/8/layout/hierarchy1"/>
    <dgm:cxn modelId="{AE40E24E-16F4-D545-B18D-B871D0072A02}" type="presParOf" srcId="{8052F336-8F3D-8B4A-B451-984B887B6709}" destId="{3EA190CC-7634-9F4E-90E3-053C9A9FADA4}" srcOrd="1" destOrd="0" presId="urn:microsoft.com/office/officeart/2005/8/layout/hierarchy1"/>
    <dgm:cxn modelId="{FAD9700C-CD85-854E-87A0-CDE5A851FB46}" type="presParOf" srcId="{F675E582-606F-4A47-9601-1906684BBC5D}" destId="{FE3F7508-6E2F-D646-A9B6-7CCE49B38B93}" srcOrd="2" destOrd="0" presId="urn:microsoft.com/office/officeart/2005/8/layout/hierarchy1"/>
    <dgm:cxn modelId="{2EF9CA2D-0455-B640-AD93-48A260BFA9A1}" type="presParOf" srcId="{F675E582-606F-4A47-9601-1906684BBC5D}" destId="{465144F4-DBDA-4542-A247-B0C5B64CB55A}" srcOrd="3" destOrd="0" presId="urn:microsoft.com/office/officeart/2005/8/layout/hierarchy1"/>
    <dgm:cxn modelId="{8F25B14E-9972-6B47-8EF4-EDD5CA415448}" type="presParOf" srcId="{465144F4-DBDA-4542-A247-B0C5B64CB55A}" destId="{7476B655-DCA3-A042-AC7E-83FD15C354C8}" srcOrd="0" destOrd="0" presId="urn:microsoft.com/office/officeart/2005/8/layout/hierarchy1"/>
    <dgm:cxn modelId="{A6693C9B-E927-3442-B2DC-8A3BCF3FDF96}" type="presParOf" srcId="{7476B655-DCA3-A042-AC7E-83FD15C354C8}" destId="{E584F80B-D729-9F48-9D2C-B5CA3637556A}" srcOrd="0" destOrd="0" presId="urn:microsoft.com/office/officeart/2005/8/layout/hierarchy1"/>
    <dgm:cxn modelId="{0BA48873-86D9-D84F-8EAA-9B308B79F720}" type="presParOf" srcId="{7476B655-DCA3-A042-AC7E-83FD15C354C8}" destId="{B4D7A414-27AB-F24C-9B9E-DB23D30F41A4}" srcOrd="1" destOrd="0" presId="urn:microsoft.com/office/officeart/2005/8/layout/hierarchy1"/>
    <dgm:cxn modelId="{78085EF7-4AD0-DF4B-BF56-C646BC1C995B}" type="presParOf" srcId="{465144F4-DBDA-4542-A247-B0C5B64CB55A}" destId="{80A274A3-CAD3-D646-B0B8-9DACD6B0764D}" srcOrd="1" destOrd="0" presId="urn:microsoft.com/office/officeart/2005/8/layout/hierarchy1"/>
    <dgm:cxn modelId="{7A1E16E7-6602-704F-B46F-06C7418BF7E0}" type="presParOf" srcId="{80A274A3-CAD3-D646-B0B8-9DACD6B0764D}" destId="{B3F57288-33C6-ED44-90B9-559C86A6605E}" srcOrd="0" destOrd="0" presId="urn:microsoft.com/office/officeart/2005/8/layout/hierarchy1"/>
    <dgm:cxn modelId="{93877CDC-1776-FE42-8952-1576B82FAAF8}" type="presParOf" srcId="{80A274A3-CAD3-D646-B0B8-9DACD6B0764D}" destId="{D9A921A8-6135-5E4D-8DFD-F7DCBEFF52A9}" srcOrd="1" destOrd="0" presId="urn:microsoft.com/office/officeart/2005/8/layout/hierarchy1"/>
    <dgm:cxn modelId="{1DB508BB-BC76-F44E-8B65-D1048BDAAC24}" type="presParOf" srcId="{D9A921A8-6135-5E4D-8DFD-F7DCBEFF52A9}" destId="{95FD6AFF-AA37-6347-9AD7-B3D4FD9495A2}" srcOrd="0" destOrd="0" presId="urn:microsoft.com/office/officeart/2005/8/layout/hierarchy1"/>
    <dgm:cxn modelId="{058698A3-0666-724A-98B3-2E132AF38F35}" type="presParOf" srcId="{95FD6AFF-AA37-6347-9AD7-B3D4FD9495A2}" destId="{12787D86-7020-7B4B-999D-645A05DC0132}" srcOrd="0" destOrd="0" presId="urn:microsoft.com/office/officeart/2005/8/layout/hierarchy1"/>
    <dgm:cxn modelId="{98E656A1-0811-3E43-98D2-09F8212078FC}" type="presParOf" srcId="{95FD6AFF-AA37-6347-9AD7-B3D4FD9495A2}" destId="{E0282761-179D-C640-814B-F18DA8524ED8}" srcOrd="1" destOrd="0" presId="urn:microsoft.com/office/officeart/2005/8/layout/hierarchy1"/>
    <dgm:cxn modelId="{E3FACDBA-C551-0F43-A6C7-66612517F74D}" type="presParOf" srcId="{D9A921A8-6135-5E4D-8DFD-F7DCBEFF52A9}" destId="{DE0A737D-178A-024C-8C84-71329F3CE98A}" srcOrd="1" destOrd="0" presId="urn:microsoft.com/office/officeart/2005/8/layout/hierarchy1"/>
    <dgm:cxn modelId="{2CBA8880-B85E-2F43-A62E-4BA1A9BC6A18}" type="presParOf" srcId="{F675E582-606F-4A47-9601-1906684BBC5D}" destId="{81F11419-9E67-C54F-A382-7818B55951D4}" srcOrd="4" destOrd="0" presId="urn:microsoft.com/office/officeart/2005/8/layout/hierarchy1"/>
    <dgm:cxn modelId="{408A5413-12F3-B942-A02C-92A99F339B75}" type="presParOf" srcId="{F675E582-606F-4A47-9601-1906684BBC5D}" destId="{ACEE86C0-C0AF-6F4A-8E42-AC7DD04D1A49}" srcOrd="5" destOrd="0" presId="urn:microsoft.com/office/officeart/2005/8/layout/hierarchy1"/>
    <dgm:cxn modelId="{655AA4F2-A65E-D74E-A244-5565DE238460}" type="presParOf" srcId="{ACEE86C0-C0AF-6F4A-8E42-AC7DD04D1A49}" destId="{1AC0C370-FBF3-E247-A2C5-508AA69559C3}" srcOrd="0" destOrd="0" presId="urn:microsoft.com/office/officeart/2005/8/layout/hierarchy1"/>
    <dgm:cxn modelId="{DCC80DEE-E8BA-994D-BD90-DEE91B8EA5E6}" type="presParOf" srcId="{1AC0C370-FBF3-E247-A2C5-508AA69559C3}" destId="{5D11F871-715D-3345-8871-240B0585A703}" srcOrd="0" destOrd="0" presId="urn:microsoft.com/office/officeart/2005/8/layout/hierarchy1"/>
    <dgm:cxn modelId="{CA1DA02F-3A8C-714C-A7C6-D2409E868135}" type="presParOf" srcId="{1AC0C370-FBF3-E247-A2C5-508AA69559C3}" destId="{F4EFA748-C1D5-E44A-86B6-41EB88BEDA8D}" srcOrd="1" destOrd="0" presId="urn:microsoft.com/office/officeart/2005/8/layout/hierarchy1"/>
    <dgm:cxn modelId="{71030C02-3996-BF4F-9163-35BD503D132F}" type="presParOf" srcId="{ACEE86C0-C0AF-6F4A-8E42-AC7DD04D1A49}" destId="{8647A83F-98F3-7F41-93EA-47A97DAD9F9C}" srcOrd="1" destOrd="0" presId="urn:microsoft.com/office/officeart/2005/8/layout/hierarchy1"/>
    <dgm:cxn modelId="{71BEACEF-1613-C048-B0DB-9CA4FE8E5586}" type="presParOf" srcId="{8647A83F-98F3-7F41-93EA-47A97DAD9F9C}" destId="{D5B4744E-E933-404C-92FE-0A1D9793458F}" srcOrd="0" destOrd="0" presId="urn:microsoft.com/office/officeart/2005/8/layout/hierarchy1"/>
    <dgm:cxn modelId="{2A05F2E9-8593-D24B-A066-813ED9DD37FB}" type="presParOf" srcId="{8647A83F-98F3-7F41-93EA-47A97DAD9F9C}" destId="{C183FE9D-C84E-8A4D-8A1E-67F3DF74DE02}" srcOrd="1" destOrd="0" presId="urn:microsoft.com/office/officeart/2005/8/layout/hierarchy1"/>
    <dgm:cxn modelId="{0636C4D5-3CAD-8243-950F-F4A1D4032C4B}" type="presParOf" srcId="{C183FE9D-C84E-8A4D-8A1E-67F3DF74DE02}" destId="{D5BED5D5-4D81-134C-B87E-C4E4BC3B99F8}" srcOrd="0" destOrd="0" presId="urn:microsoft.com/office/officeart/2005/8/layout/hierarchy1"/>
    <dgm:cxn modelId="{30EF3301-B4BA-E349-9D60-FF44B1CCE856}" type="presParOf" srcId="{D5BED5D5-4D81-134C-B87E-C4E4BC3B99F8}" destId="{08299AE3-5D24-EA4F-BB63-A3400804F689}" srcOrd="0" destOrd="0" presId="urn:microsoft.com/office/officeart/2005/8/layout/hierarchy1"/>
    <dgm:cxn modelId="{96B03E96-031C-024E-9FBE-255E91F7B1DD}" type="presParOf" srcId="{D5BED5D5-4D81-134C-B87E-C4E4BC3B99F8}" destId="{B9A6122E-BDE8-E941-BA4F-39E44AD988F3}" srcOrd="1" destOrd="0" presId="urn:microsoft.com/office/officeart/2005/8/layout/hierarchy1"/>
    <dgm:cxn modelId="{004BF6C4-5710-2E4C-B866-54EAA04E5B5E}" type="presParOf" srcId="{C183FE9D-C84E-8A4D-8A1E-67F3DF74DE02}" destId="{2F98380B-DF4E-F145-9721-5CCFF42CFC0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082FD-15C6-244D-8CF7-034988620C6A}">
      <dsp:nvSpPr>
        <dsp:cNvPr id="0" name=""/>
        <dsp:cNvSpPr/>
      </dsp:nvSpPr>
      <dsp:spPr>
        <a:xfrm>
          <a:off x="0" y="54770"/>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SGX</a:t>
          </a:r>
        </a:p>
      </dsp:txBody>
      <dsp:txXfrm>
        <a:off x="25759" y="80529"/>
        <a:ext cx="6669159" cy="476152"/>
      </dsp:txXfrm>
    </dsp:sp>
    <dsp:sp modelId="{BCF07276-5C5F-FD46-B2AA-2433C849DFE0}">
      <dsp:nvSpPr>
        <dsp:cNvPr id="0" name=""/>
        <dsp:cNvSpPr/>
      </dsp:nvSpPr>
      <dsp:spPr>
        <a:xfrm>
          <a:off x="0" y="58244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SGX v2</a:t>
          </a:r>
        </a:p>
        <a:p>
          <a:pPr marL="171450" lvl="1" indent="-171450" algn="l" defTabSz="755650">
            <a:lnSpc>
              <a:spcPct val="90000"/>
            </a:lnSpc>
            <a:spcBef>
              <a:spcPct val="0"/>
            </a:spcBef>
            <a:spcAft>
              <a:spcPct val="20000"/>
            </a:spcAft>
            <a:buChar char="•"/>
          </a:pPr>
          <a:r>
            <a:rPr lang="en-GB" sz="1700" kern="1200" dirty="0">
              <a:solidFill>
                <a:schemeClr val="bg1"/>
              </a:solidFill>
            </a:rPr>
            <a:t>On-demand Remote Attestation</a:t>
          </a:r>
        </a:p>
      </dsp:txBody>
      <dsp:txXfrm>
        <a:off x="0" y="582441"/>
        <a:ext cx="6720677" cy="592020"/>
      </dsp:txXfrm>
    </dsp:sp>
    <dsp:sp modelId="{36DB0E99-A923-B948-AAB0-046A490EEB15}">
      <dsp:nvSpPr>
        <dsp:cNvPr id="0" name=""/>
        <dsp:cNvSpPr/>
      </dsp:nvSpPr>
      <dsp:spPr>
        <a:xfrm>
          <a:off x="0" y="117446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Redis</a:t>
          </a:r>
        </a:p>
      </dsp:txBody>
      <dsp:txXfrm>
        <a:off x="25759" y="1200220"/>
        <a:ext cx="6669159" cy="476152"/>
      </dsp:txXfrm>
    </dsp:sp>
    <dsp:sp modelId="{7A978EDF-93D0-1D48-B461-FF38FD34C7D3}">
      <dsp:nvSpPr>
        <dsp:cNvPr id="0" name=""/>
        <dsp:cNvSpPr/>
      </dsp:nvSpPr>
      <dsp:spPr>
        <a:xfrm>
          <a:off x="0" y="1702131"/>
          <a:ext cx="672067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Secure Disk Persistence</a:t>
          </a:r>
        </a:p>
      </dsp:txBody>
      <dsp:txXfrm>
        <a:off x="0" y="1702131"/>
        <a:ext cx="6720677" cy="364320"/>
      </dsp:txXfrm>
    </dsp:sp>
    <dsp:sp modelId="{105A6778-3B7B-9F4D-B44A-B58C20A74093}">
      <dsp:nvSpPr>
        <dsp:cNvPr id="0" name=""/>
        <dsp:cNvSpPr/>
      </dsp:nvSpPr>
      <dsp:spPr>
        <a:xfrm>
          <a:off x="0" y="206645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Proxy</a:t>
          </a:r>
        </a:p>
      </dsp:txBody>
      <dsp:txXfrm>
        <a:off x="25759" y="2092210"/>
        <a:ext cx="6669159" cy="476152"/>
      </dsp:txXfrm>
    </dsp:sp>
    <dsp:sp modelId="{91CF2F26-F40A-ED43-BE16-981C110FAC10}">
      <dsp:nvSpPr>
        <dsp:cNvPr id="0" name=""/>
        <dsp:cNvSpPr/>
      </dsp:nvSpPr>
      <dsp:spPr>
        <a:xfrm>
          <a:off x="0" y="259412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Replication</a:t>
          </a:r>
        </a:p>
        <a:p>
          <a:pPr marL="171450" lvl="1" indent="-171450" algn="l" defTabSz="755650">
            <a:lnSpc>
              <a:spcPct val="90000"/>
            </a:lnSpc>
            <a:spcBef>
              <a:spcPct val="0"/>
            </a:spcBef>
            <a:spcAft>
              <a:spcPct val="20000"/>
            </a:spcAft>
            <a:buChar char="•"/>
          </a:pPr>
          <a:r>
            <a:rPr lang="en-GB" sz="1700" kern="1200" dirty="0">
              <a:solidFill>
                <a:schemeClr val="bg1"/>
              </a:solidFill>
            </a:rPr>
            <a:t>Multi-User/Tenant Support</a:t>
          </a:r>
        </a:p>
      </dsp:txBody>
      <dsp:txXfrm>
        <a:off x="0" y="2594121"/>
        <a:ext cx="6720677" cy="592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B60F9-2EAC-CD40-9099-D401A4619C14}">
      <dsp:nvSpPr>
        <dsp:cNvPr id="0" name=""/>
        <dsp:cNvSpPr/>
      </dsp:nvSpPr>
      <dsp:spPr>
        <a:xfrm>
          <a:off x="0" y="3955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Design and implementation of the cloud-enabled privacy-enhanced solution </a:t>
          </a:r>
          <a:endParaRPr lang="en-GB" sz="2200" kern="1200" dirty="0"/>
        </a:p>
      </dsp:txBody>
      <dsp:txXfrm>
        <a:off x="25759" y="421328"/>
        <a:ext cx="11080294" cy="476152"/>
      </dsp:txXfrm>
    </dsp:sp>
    <dsp:sp modelId="{F7847DDD-86C6-CC40-A3E1-CD0CE1F28137}">
      <dsp:nvSpPr>
        <dsp:cNvPr id="0" name=""/>
        <dsp:cNvSpPr/>
      </dsp:nvSpPr>
      <dsp:spPr>
        <a:xfrm>
          <a:off x="0" y="923239"/>
          <a:ext cx="11131812"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Trust-ability, security and privacy </a:t>
          </a:r>
        </a:p>
        <a:p>
          <a:pPr marL="171450" lvl="1" indent="-171450" algn="l" defTabSz="755650">
            <a:lnSpc>
              <a:spcPct val="90000"/>
            </a:lnSpc>
            <a:spcBef>
              <a:spcPct val="0"/>
            </a:spcBef>
            <a:spcAft>
              <a:spcPct val="20000"/>
            </a:spcAft>
            <a:buChar char="•"/>
          </a:pPr>
          <a:r>
            <a:rPr lang="en-GB" sz="1700" kern="1200" dirty="0">
              <a:solidFill>
                <a:schemeClr val="bg1"/>
              </a:solidFill>
            </a:rPr>
            <a:t>Software attestation </a:t>
          </a:r>
        </a:p>
        <a:p>
          <a:pPr marL="171450" lvl="1" indent="-171450" algn="l" defTabSz="755650">
            <a:lnSpc>
              <a:spcPct val="90000"/>
            </a:lnSpc>
            <a:spcBef>
              <a:spcPct val="0"/>
            </a:spcBef>
            <a:spcAft>
              <a:spcPct val="20000"/>
            </a:spcAft>
            <a:buChar char="•"/>
          </a:pPr>
          <a:r>
            <a:rPr lang="en-GB" sz="1700" kern="1200" dirty="0">
              <a:solidFill>
                <a:schemeClr val="bg1"/>
              </a:solidFill>
            </a:rPr>
            <a:t>Solution oriented for </a:t>
          </a:r>
          <a:r>
            <a:rPr lang="en-GB" sz="1700" b="1" kern="1200" dirty="0">
              <a:solidFill>
                <a:schemeClr val="bg1"/>
              </a:solidFill>
            </a:rPr>
            <a:t>in memory </a:t>
          </a:r>
          <a:r>
            <a:rPr lang="en-GB" sz="1700" kern="1200" dirty="0">
              <a:solidFill>
                <a:schemeClr val="bg1"/>
              </a:solidFill>
            </a:rPr>
            <a:t>KVS platforms</a:t>
          </a:r>
        </a:p>
        <a:p>
          <a:pPr marL="171450" lvl="1" indent="-171450" algn="l" defTabSz="755650">
            <a:lnSpc>
              <a:spcPct val="90000"/>
            </a:lnSpc>
            <a:spcBef>
              <a:spcPct val="0"/>
            </a:spcBef>
            <a:spcAft>
              <a:spcPct val="20000"/>
            </a:spcAft>
            <a:buChar char="•"/>
          </a:pPr>
          <a:r>
            <a:rPr lang="en-GB" sz="1700" kern="1200" dirty="0">
              <a:solidFill>
                <a:schemeClr val="bg1"/>
              </a:solidFill>
            </a:rPr>
            <a:t>Preserving native/built-in operations</a:t>
          </a:r>
        </a:p>
      </dsp:txBody>
      <dsp:txXfrm>
        <a:off x="0" y="923239"/>
        <a:ext cx="11131812" cy="1184040"/>
      </dsp:txXfrm>
    </dsp:sp>
    <dsp:sp modelId="{4760C1CB-1200-984A-AAC0-32D0711A48DF}">
      <dsp:nvSpPr>
        <dsp:cNvPr id="0" name=""/>
        <dsp:cNvSpPr/>
      </dsp:nvSpPr>
      <dsp:spPr>
        <a:xfrm>
          <a:off x="0" y="210727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TCB Reduction and Isolation</a:t>
          </a:r>
          <a:endParaRPr lang="en-GB" sz="2200" kern="1200" dirty="0"/>
        </a:p>
      </dsp:txBody>
      <dsp:txXfrm>
        <a:off x="25759" y="2133038"/>
        <a:ext cx="11080294" cy="476152"/>
      </dsp:txXfrm>
    </dsp:sp>
    <dsp:sp modelId="{E399AC06-D093-874D-82B8-DD4A433A48F0}">
      <dsp:nvSpPr>
        <dsp:cNvPr id="0" name=""/>
        <dsp:cNvSpPr/>
      </dsp:nvSpPr>
      <dsp:spPr>
        <a:xfrm>
          <a:off x="0" y="2634949"/>
          <a:ext cx="1113181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Hardware backed TCB and isolated processing</a:t>
          </a:r>
        </a:p>
      </dsp:txBody>
      <dsp:txXfrm>
        <a:off x="0" y="2634949"/>
        <a:ext cx="11131812" cy="364320"/>
      </dsp:txXfrm>
    </dsp:sp>
    <dsp:sp modelId="{6ECB6BE6-CBDF-D74E-B2D7-EBCEE3AEF7FD}">
      <dsp:nvSpPr>
        <dsp:cNvPr id="0" name=""/>
        <dsp:cNvSpPr/>
      </dsp:nvSpPr>
      <dsp:spPr>
        <a:xfrm>
          <a:off x="0" y="29992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Analysis Report</a:t>
          </a:r>
          <a:endParaRPr lang="en-GB" sz="2200" kern="1200" dirty="0"/>
        </a:p>
      </dsp:txBody>
      <dsp:txXfrm>
        <a:off x="25759" y="3025028"/>
        <a:ext cx="11080294" cy="476152"/>
      </dsp:txXfrm>
    </dsp:sp>
    <dsp:sp modelId="{693D644B-0783-C54D-89F4-C84DB82D09FC}">
      <dsp:nvSpPr>
        <dsp:cNvPr id="0" name=""/>
        <dsp:cNvSpPr/>
      </dsp:nvSpPr>
      <dsp:spPr>
        <a:xfrm>
          <a:off x="0" y="3526939"/>
          <a:ext cx="11131812"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PT" sz="1700" kern="1200" dirty="0">
              <a:solidFill>
                <a:schemeClr val="bg1"/>
              </a:solidFill>
            </a:rPr>
            <a:t>Standard Solution vs. Privacy Enhanced Solution</a:t>
          </a:r>
          <a:endParaRPr lang="en-GB" sz="1700" kern="1200" dirty="0">
            <a:solidFill>
              <a:schemeClr val="bg1"/>
            </a:solidFill>
          </a:endParaRPr>
        </a:p>
        <a:p>
          <a:pPr marL="171450" lvl="1" indent="-171450" algn="l" defTabSz="755650">
            <a:lnSpc>
              <a:spcPct val="90000"/>
            </a:lnSpc>
            <a:spcBef>
              <a:spcPct val="0"/>
            </a:spcBef>
            <a:spcAft>
              <a:spcPct val="20000"/>
            </a:spcAft>
            <a:buChar char="•"/>
          </a:pPr>
          <a:r>
            <a:rPr lang="en-GB" sz="1700" kern="1200" dirty="0">
              <a:solidFill>
                <a:schemeClr val="bg1"/>
              </a:solidFill>
            </a:rPr>
            <a:t>Throughput, latency</a:t>
          </a:r>
        </a:p>
        <a:p>
          <a:pPr marL="171450" lvl="1" indent="-171450" algn="l" defTabSz="755650">
            <a:lnSpc>
              <a:spcPct val="90000"/>
            </a:lnSpc>
            <a:spcBef>
              <a:spcPct val="0"/>
            </a:spcBef>
            <a:spcAft>
              <a:spcPct val="20000"/>
            </a:spcAft>
            <a:buChar char="•"/>
          </a:pPr>
          <a:r>
            <a:rPr lang="en-GB" sz="1700" kern="1200" dirty="0">
              <a:solidFill>
                <a:schemeClr val="bg1"/>
              </a:solidFill>
            </a:rPr>
            <a:t>Memory and CPU (resources)</a:t>
          </a:r>
        </a:p>
      </dsp:txBody>
      <dsp:txXfrm>
        <a:off x="0" y="3526939"/>
        <a:ext cx="11131812" cy="8880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744E-E933-404C-92FE-0A1D9793458F}">
      <dsp:nvSpPr>
        <dsp:cNvPr id="0" name=""/>
        <dsp:cNvSpPr/>
      </dsp:nvSpPr>
      <dsp:spPr>
        <a:xfrm>
          <a:off x="8923891" y="2391665"/>
          <a:ext cx="91440" cy="235902"/>
        </a:xfrm>
        <a:custGeom>
          <a:avLst/>
          <a:gdLst/>
          <a:ahLst/>
          <a:cxnLst/>
          <a:rect l="0" t="0" r="0" b="0"/>
          <a:pathLst>
            <a:path>
              <a:moveTo>
                <a:pt x="45720" y="0"/>
              </a:moveTo>
              <a:lnTo>
                <a:pt x="45720" y="104534"/>
              </a:lnTo>
              <a:lnTo>
                <a:pt x="124521" y="104534"/>
              </a:lnTo>
              <a:lnTo>
                <a:pt x="124521" y="23590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F11419-9E67-C54F-A382-7818B55951D4}">
      <dsp:nvSpPr>
        <dsp:cNvPr id="0" name=""/>
        <dsp:cNvSpPr/>
      </dsp:nvSpPr>
      <dsp:spPr>
        <a:xfrm>
          <a:off x="5202718" y="932898"/>
          <a:ext cx="3766893" cy="558296"/>
        </a:xfrm>
        <a:custGeom>
          <a:avLst/>
          <a:gdLst/>
          <a:ahLst/>
          <a:cxnLst/>
          <a:rect l="0" t="0" r="0" b="0"/>
          <a:pathLst>
            <a:path>
              <a:moveTo>
                <a:pt x="0" y="0"/>
              </a:moveTo>
              <a:lnTo>
                <a:pt x="0" y="426928"/>
              </a:lnTo>
              <a:lnTo>
                <a:pt x="3766893" y="426928"/>
              </a:lnTo>
              <a:lnTo>
                <a:pt x="3766893" y="5582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F57288-33C6-ED44-90B9-559C86A6605E}">
      <dsp:nvSpPr>
        <dsp:cNvPr id="0" name=""/>
        <dsp:cNvSpPr/>
      </dsp:nvSpPr>
      <dsp:spPr>
        <a:xfrm>
          <a:off x="5202718" y="2387676"/>
          <a:ext cx="125980" cy="239891"/>
        </a:xfrm>
        <a:custGeom>
          <a:avLst/>
          <a:gdLst/>
          <a:ahLst/>
          <a:cxnLst/>
          <a:rect l="0" t="0" r="0" b="0"/>
          <a:pathLst>
            <a:path>
              <a:moveTo>
                <a:pt x="0" y="0"/>
              </a:moveTo>
              <a:lnTo>
                <a:pt x="0" y="108523"/>
              </a:lnTo>
              <a:lnTo>
                <a:pt x="125980" y="108523"/>
              </a:lnTo>
              <a:lnTo>
                <a:pt x="125980" y="23989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3F7508-6E2F-D646-A9B6-7CCE49B38B93}">
      <dsp:nvSpPr>
        <dsp:cNvPr id="0" name=""/>
        <dsp:cNvSpPr/>
      </dsp:nvSpPr>
      <dsp:spPr>
        <a:xfrm>
          <a:off x="5156998" y="932898"/>
          <a:ext cx="91440" cy="554307"/>
        </a:xfrm>
        <a:custGeom>
          <a:avLst/>
          <a:gdLst/>
          <a:ahLst/>
          <a:cxnLst/>
          <a:rect l="0" t="0" r="0" b="0"/>
          <a:pathLst>
            <a:path>
              <a:moveTo>
                <a:pt x="45720" y="0"/>
              </a:moveTo>
              <a:lnTo>
                <a:pt x="45720" y="55430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842B80-0393-F142-8529-35D61100D361}">
      <dsp:nvSpPr>
        <dsp:cNvPr id="0" name=""/>
        <dsp:cNvSpPr/>
      </dsp:nvSpPr>
      <dsp:spPr>
        <a:xfrm>
          <a:off x="1390006" y="2389639"/>
          <a:ext cx="91440" cy="237928"/>
        </a:xfrm>
        <a:custGeom>
          <a:avLst/>
          <a:gdLst/>
          <a:ahLst/>
          <a:cxnLst/>
          <a:rect l="0" t="0" r="0" b="0"/>
          <a:pathLst>
            <a:path>
              <a:moveTo>
                <a:pt x="51250" y="0"/>
              </a:moveTo>
              <a:lnTo>
                <a:pt x="51250" y="106560"/>
              </a:lnTo>
              <a:lnTo>
                <a:pt x="45720" y="106560"/>
              </a:lnTo>
              <a:lnTo>
                <a:pt x="45720" y="2379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7AE7E-B985-4047-A035-85B330037BFA}">
      <dsp:nvSpPr>
        <dsp:cNvPr id="0" name=""/>
        <dsp:cNvSpPr/>
      </dsp:nvSpPr>
      <dsp:spPr>
        <a:xfrm>
          <a:off x="1441256" y="932898"/>
          <a:ext cx="3761461" cy="556270"/>
        </a:xfrm>
        <a:custGeom>
          <a:avLst/>
          <a:gdLst/>
          <a:ahLst/>
          <a:cxnLst/>
          <a:rect l="0" t="0" r="0" b="0"/>
          <a:pathLst>
            <a:path>
              <a:moveTo>
                <a:pt x="3761461" y="0"/>
              </a:moveTo>
              <a:lnTo>
                <a:pt x="3761461" y="424902"/>
              </a:lnTo>
              <a:lnTo>
                <a:pt x="0" y="424902"/>
              </a:lnTo>
              <a:lnTo>
                <a:pt x="0" y="55627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5196F5-1A1B-3A44-B8BE-2112D2B9D0D5}">
      <dsp:nvSpPr>
        <dsp:cNvPr id="0" name=""/>
        <dsp:cNvSpPr/>
      </dsp:nvSpPr>
      <dsp:spPr>
        <a:xfrm>
          <a:off x="4493686" y="32427"/>
          <a:ext cx="1418064" cy="900470"/>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8555B09-257D-4F41-AC43-78D35F732D2C}">
      <dsp:nvSpPr>
        <dsp:cNvPr id="0" name=""/>
        <dsp:cNvSpPr/>
      </dsp:nvSpPr>
      <dsp:spPr>
        <a:xfrm>
          <a:off x="4651249" y="182111"/>
          <a:ext cx="1418064" cy="90047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PT" sz="1500" kern="1200" dirty="0"/>
            <a:t>Client (Commodity Hardware)</a:t>
          </a:r>
          <a:endParaRPr lang="en-GB" sz="1500" kern="1200" dirty="0"/>
        </a:p>
      </dsp:txBody>
      <dsp:txXfrm>
        <a:off x="4677623" y="208485"/>
        <a:ext cx="1365316" cy="847722"/>
      </dsp:txXfrm>
    </dsp:sp>
    <dsp:sp modelId="{33ECF5A0-610F-454A-9008-EB18EA52D5B9}">
      <dsp:nvSpPr>
        <dsp:cNvPr id="0" name=""/>
        <dsp:cNvSpPr/>
      </dsp:nvSpPr>
      <dsp:spPr>
        <a:xfrm>
          <a:off x="732224" y="14891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59E4CF6-98A4-B244-8AFB-EC1F1A1342F9}">
      <dsp:nvSpPr>
        <dsp:cNvPr id="0" name=""/>
        <dsp:cNvSpPr/>
      </dsp:nvSpPr>
      <dsp:spPr>
        <a:xfrm>
          <a:off x="889787" y="1638853"/>
          <a:ext cx="1418064" cy="900470"/>
        </a:xfrm>
        <a:prstGeom prst="roundRect">
          <a:avLst>
            <a:gd name="adj" fmla="val 10000"/>
          </a:avLst>
        </a:prstGeom>
        <a:solidFill>
          <a:schemeClr val="tx1">
            <a:alpha val="90000"/>
          </a:schemeClr>
        </a:solidFill>
        <a:ln w="1587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Proxy</a:t>
          </a:r>
        </a:p>
      </dsp:txBody>
      <dsp:txXfrm>
        <a:off x="916161" y="1665227"/>
        <a:ext cx="1365316" cy="847722"/>
      </dsp:txXfrm>
    </dsp:sp>
    <dsp:sp modelId="{CFE42305-8221-E045-BACD-E9A6C34C51CF}">
      <dsp:nvSpPr>
        <dsp:cNvPr id="0" name=""/>
        <dsp:cNvSpPr/>
      </dsp:nvSpPr>
      <dsp:spPr>
        <a:xfrm>
          <a:off x="726694" y="26275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EF06D75-6F3A-FE42-9664-1763D43B6A68}">
      <dsp:nvSpPr>
        <dsp:cNvPr id="0" name=""/>
        <dsp:cNvSpPr/>
      </dsp:nvSpPr>
      <dsp:spPr>
        <a:xfrm>
          <a:off x="884256" y="2777253"/>
          <a:ext cx="1418064" cy="900470"/>
        </a:xfrm>
        <a:prstGeom prst="roundRect">
          <a:avLst>
            <a:gd name="adj" fmla="val 10000"/>
          </a:avLst>
        </a:prstGeom>
        <a:solidFill>
          <a:schemeClr val="tx1">
            <a:alpha val="90000"/>
          </a:schemeClr>
        </a:solidFill>
        <a:ln w="15875" cap="rnd" cmpd="sng" algn="ctr">
          <a:solidFill>
            <a:srgbClr val="4875C5"/>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Redis</a:t>
          </a:r>
        </a:p>
      </dsp:txBody>
      <dsp:txXfrm>
        <a:off x="910630" y="2803627"/>
        <a:ext cx="1365316" cy="847722"/>
      </dsp:txXfrm>
    </dsp:sp>
    <dsp:sp modelId="{E584F80B-D729-9F48-9D2C-B5CA3637556A}">
      <dsp:nvSpPr>
        <dsp:cNvPr id="0" name=""/>
        <dsp:cNvSpPr/>
      </dsp:nvSpPr>
      <dsp:spPr>
        <a:xfrm>
          <a:off x="4493686" y="1487205"/>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4D7A414-27AB-F24C-9B9E-DB23D30F41A4}">
      <dsp:nvSpPr>
        <dsp:cNvPr id="0" name=""/>
        <dsp:cNvSpPr/>
      </dsp:nvSpPr>
      <dsp:spPr>
        <a:xfrm>
          <a:off x="4651249" y="1636890"/>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4677623" y="1663264"/>
        <a:ext cx="1365316" cy="847722"/>
      </dsp:txXfrm>
    </dsp:sp>
    <dsp:sp modelId="{12787D86-7020-7B4B-999D-645A05DC0132}">
      <dsp:nvSpPr>
        <dsp:cNvPr id="0" name=""/>
        <dsp:cNvSpPr/>
      </dsp:nvSpPr>
      <dsp:spPr>
        <a:xfrm>
          <a:off x="4619667" y="2627568"/>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0282761-179D-C640-814B-F18DA8524ED8}">
      <dsp:nvSpPr>
        <dsp:cNvPr id="0" name=""/>
        <dsp:cNvSpPr/>
      </dsp:nvSpPr>
      <dsp:spPr>
        <a:xfrm>
          <a:off x="4777229"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Encrypted Redis</a:t>
          </a:r>
        </a:p>
      </dsp:txBody>
      <dsp:txXfrm>
        <a:off x="4803603" y="2803627"/>
        <a:ext cx="1365316" cy="847722"/>
      </dsp:txXfrm>
    </dsp:sp>
    <dsp:sp modelId="{5D11F871-715D-3345-8871-240B0585A703}">
      <dsp:nvSpPr>
        <dsp:cNvPr id="0" name=""/>
        <dsp:cNvSpPr/>
      </dsp:nvSpPr>
      <dsp:spPr>
        <a:xfrm>
          <a:off x="8260579" y="1491195"/>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4EFA748-C1D5-E44A-86B6-41EB88BEDA8D}">
      <dsp:nvSpPr>
        <dsp:cNvPr id="0" name=""/>
        <dsp:cNvSpPr/>
      </dsp:nvSpPr>
      <dsp:spPr>
        <a:xfrm>
          <a:off x="8418142" y="1640879"/>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8444516" y="1667253"/>
        <a:ext cx="1365316" cy="847722"/>
      </dsp:txXfrm>
    </dsp:sp>
    <dsp:sp modelId="{08299AE3-5D24-EA4F-BB63-A3400804F689}">
      <dsp:nvSpPr>
        <dsp:cNvPr id="0" name=""/>
        <dsp:cNvSpPr/>
      </dsp:nvSpPr>
      <dsp:spPr>
        <a:xfrm>
          <a:off x="8339381" y="2627568"/>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A6122E-BDE8-E941-BA4F-39E44AD988F3}">
      <dsp:nvSpPr>
        <dsp:cNvPr id="0" name=""/>
        <dsp:cNvSpPr/>
      </dsp:nvSpPr>
      <dsp:spPr>
        <a:xfrm>
          <a:off x="8496944"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Redis</a:t>
          </a:r>
        </a:p>
      </dsp:txBody>
      <dsp:txXfrm>
        <a:off x="8523318" y="2803627"/>
        <a:ext cx="1365316" cy="8477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A216B-EAE1-D847-836A-2C9AAD0CA17E}" type="datetimeFigureOut">
              <a:rPr lang="en-PT" smtClean="0"/>
              <a:t>11/02/2021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17106-10B5-934B-B33E-01729AEAC530}" type="slidenum">
              <a:rPr lang="en-PT" smtClean="0"/>
              <a:t>‹#›</a:t>
            </a:fld>
            <a:endParaRPr lang="en-PT"/>
          </a:p>
        </p:txBody>
      </p:sp>
    </p:spTree>
    <p:extLst>
      <p:ext uri="{BB962C8B-B14F-4D97-AF65-F5344CB8AC3E}">
        <p14:creationId xmlns:p14="http://schemas.microsoft.com/office/powerpoint/2010/main" val="274543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Boa tarde a todos, Dr João Moura Pires, Dr Pedro Inácio, Dr Henrique Domingos, vou então dar inicio à apresentação da minha dissertação entitulada de A Trusted and Privacy-Enhanced In-Memory Data Store ou, um Sistema de Armazenamento Confiavél, de dados mantidos em Memória.</a:t>
            </a:r>
          </a:p>
        </p:txBody>
      </p:sp>
      <p:sp>
        <p:nvSpPr>
          <p:cNvPr id="4" name="Slide Number Placeholder 3"/>
          <p:cNvSpPr>
            <a:spLocks noGrp="1"/>
          </p:cNvSpPr>
          <p:nvPr>
            <p:ph type="sldNum" sz="quarter" idx="5"/>
          </p:nvPr>
        </p:nvSpPr>
        <p:spPr/>
        <p:txBody>
          <a:bodyPr/>
          <a:lstStyle/>
          <a:p>
            <a:fld id="{CE617106-10B5-934B-B33E-01729AEAC530}" type="slidenum">
              <a:rPr lang="en-PT" smtClean="0"/>
              <a:t>1</a:t>
            </a:fld>
            <a:endParaRPr lang="en-PT"/>
          </a:p>
        </p:txBody>
      </p:sp>
    </p:spTree>
    <p:extLst>
      <p:ext uri="{BB962C8B-B14F-4D97-AF65-F5344CB8AC3E}">
        <p14:creationId xmlns:p14="http://schemas.microsoft.com/office/powerpoint/2010/main" val="352204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Identificado o modelo de adversário podemos então enumerar os grandes problemas da tese:</a:t>
            </a:r>
          </a:p>
          <a:p>
            <a:endParaRPr lang="en-PT" dirty="0"/>
          </a:p>
          <a:p>
            <a:r>
              <a:rPr lang="en-PT" dirty="0"/>
              <a:t>1. As aplicações correm em memória remota, não protegida, e sobre dados não cifrados.</a:t>
            </a:r>
          </a:p>
          <a:p>
            <a:endParaRPr lang="en-PT" dirty="0"/>
          </a:p>
          <a:p>
            <a:r>
              <a:rPr lang="en-PT" dirty="0"/>
              <a:t>2. As aplicações não tem isolamento necessário, e o processamento pode ser interferido por outro código ou processo, no sistema,</a:t>
            </a:r>
          </a:p>
          <a:p>
            <a:endParaRPr lang="en-PT" dirty="0"/>
          </a:p>
          <a:p>
            <a:r>
              <a:rPr lang="en-PT" dirty="0"/>
              <a:t>3. O software e hardware não é atestado, correndo o risco de estar a executar código, que até pode parecer correcto, mas é no fundo ehh, código malicioso.</a:t>
            </a:r>
          </a:p>
        </p:txBody>
      </p:sp>
      <p:sp>
        <p:nvSpPr>
          <p:cNvPr id="4" name="Slide Number Placeholder 3"/>
          <p:cNvSpPr>
            <a:spLocks noGrp="1"/>
          </p:cNvSpPr>
          <p:nvPr>
            <p:ph type="sldNum" sz="quarter" idx="5"/>
          </p:nvPr>
        </p:nvSpPr>
        <p:spPr/>
        <p:txBody>
          <a:bodyPr/>
          <a:lstStyle/>
          <a:p>
            <a:fld id="{CE617106-10B5-934B-B33E-01729AEAC530}" type="slidenum">
              <a:rPr lang="en-PT" smtClean="0"/>
              <a:t>10</a:t>
            </a:fld>
            <a:endParaRPr lang="en-PT"/>
          </a:p>
        </p:txBody>
      </p:sp>
    </p:spTree>
    <p:extLst>
      <p:ext uri="{BB962C8B-B14F-4D97-AF65-F5344CB8AC3E}">
        <p14:creationId xmlns:p14="http://schemas.microsoft.com/office/powerpoint/2010/main" val="50402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8º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E assim definimos que as contribuições desta dissertação serão a implementação de um sistema de armazenamento seguro e confidencial, com o objetivo de correr uma aplicação do tipo chave valor, em ambiente </a:t>
            </a:r>
            <a:r>
              <a:rPr lang="pt-PT" b="0" dirty="0" err="1"/>
              <a:t>cloud</a:t>
            </a:r>
            <a:r>
              <a:rPr lang="pt-PT" b="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PT"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Produzir um relatório de analise da solução para determinar a sua validade.</a:t>
            </a:r>
          </a:p>
        </p:txBody>
      </p:sp>
      <p:sp>
        <p:nvSpPr>
          <p:cNvPr id="4" name="Slide Number Placeholder 3"/>
          <p:cNvSpPr>
            <a:spLocks noGrp="1"/>
          </p:cNvSpPr>
          <p:nvPr>
            <p:ph type="sldNum" sz="quarter" idx="5"/>
          </p:nvPr>
        </p:nvSpPr>
        <p:spPr/>
        <p:txBody>
          <a:bodyPr/>
          <a:lstStyle/>
          <a:p>
            <a:fld id="{CE617106-10B5-934B-B33E-01729AEAC530}" type="slidenum">
              <a:rPr lang="en-PT" smtClean="0"/>
              <a:t>11</a:t>
            </a:fld>
            <a:endParaRPr lang="en-PT"/>
          </a:p>
        </p:txBody>
      </p:sp>
    </p:spTree>
    <p:extLst>
      <p:ext uri="{BB962C8B-B14F-4D97-AF65-F5344CB8AC3E}">
        <p14:creationId xmlns:p14="http://schemas.microsoft.com/office/powerpoint/2010/main" val="39191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12</a:t>
            </a:fld>
            <a:endParaRPr lang="en-PT"/>
          </a:p>
        </p:txBody>
      </p:sp>
    </p:spTree>
    <p:extLst>
      <p:ext uri="{BB962C8B-B14F-4D97-AF65-F5344CB8AC3E}">
        <p14:creationId xmlns:p14="http://schemas.microsoft.com/office/powerpoint/2010/main" val="63898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Sendo assim, a solução proposta passa por introduzir um componete fisico que poderá dar garantias de confiança. O TEE, ou Ambiente de Execução Confiavél, é uma tecnologia que pretende isolar blocos de código sensiveis, e corre-los de forma segura e atestável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 aplicação carrega blocos de código para dentro do processador.</a:t>
            </a:r>
            <a:r>
              <a:rPr lang="en-PT" b="1" dirty="0"/>
              <a:t> </a:t>
            </a:r>
            <a:r>
              <a:rPr lang="en-PT" b="0" dirty="0"/>
              <a:t>Esta secção de memoria protegida está isolada do resto dos componentes do sistema, e não pode ser vista ou modificada depois de ser inicializada. Código carregado pode tambem ser atestado remotamente, para dar guarantias ao utilizador que este mantem a integridade desejada.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b="0" dirty="0"/>
              <a:t>No entanto existem algumas limitações. Por um lado, devido ao forte isolamento, código carregado tem dificuldades em comunicar com o exterior. Por outro, estas secções de memoria protegida tem também tamanhos limitadas, normalmente 64 ou 128MB. Estas limitações podem ser ultrapassadas, mas impoem uma grande penalização de desempenho da solução.</a:t>
            </a:r>
          </a:p>
          <a:p>
            <a:endParaRPr lang="en-PT" dirty="0"/>
          </a:p>
          <a:p>
            <a:r>
              <a:rPr lang="en-PT" dirty="0"/>
              <a:t>Para ajudar com a integração da aplicação neste ambiente seguro, damos uso a uma biblioteca de abstração. Estas bibliotecas ajuda a executar aplicações completas e não modificadas dentro do ambiente seguro, em vez de pequenos blocos de codigo.</a:t>
            </a:r>
          </a:p>
        </p:txBody>
      </p:sp>
      <p:sp>
        <p:nvSpPr>
          <p:cNvPr id="4" name="Slide Number Placeholder 3"/>
          <p:cNvSpPr>
            <a:spLocks noGrp="1"/>
          </p:cNvSpPr>
          <p:nvPr>
            <p:ph type="sldNum" sz="quarter" idx="5"/>
          </p:nvPr>
        </p:nvSpPr>
        <p:spPr/>
        <p:txBody>
          <a:bodyPr/>
          <a:lstStyle/>
          <a:p>
            <a:fld id="{CE617106-10B5-934B-B33E-01729AEAC530}" type="slidenum">
              <a:rPr lang="en-PT" smtClean="0"/>
              <a:t>13</a:t>
            </a:fld>
            <a:endParaRPr lang="en-PT"/>
          </a:p>
        </p:txBody>
      </p:sp>
    </p:spTree>
    <p:extLst>
      <p:ext uri="{BB962C8B-B14F-4D97-AF65-F5344CB8AC3E}">
        <p14:creationId xmlns:p14="http://schemas.microsoft.com/office/powerpoint/2010/main" val="1207107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Olhando um pouco para a arquitetura do sistema, este slide representa uma pilha de componentes de um sistema de cloud normal, onde em cima do hardware corre um hipervisor, onde pode correr varios sistemas operativos. Devido a sua flexibilidade, e agilidade de desenvolvimento, tem subido a popularidade de aplicações a correr dentro de contentores.</a:t>
            </a:r>
          </a:p>
          <a:p>
            <a:endParaRPr lang="en-PT" dirty="0"/>
          </a:p>
          <a:p>
            <a:r>
              <a:rPr lang="en-PT" dirty="0"/>
              <a:t>Mas onde entram os componentes seguros?</a:t>
            </a:r>
          </a:p>
        </p:txBody>
      </p:sp>
      <p:sp>
        <p:nvSpPr>
          <p:cNvPr id="4" name="Slide Number Placeholder 3"/>
          <p:cNvSpPr>
            <a:spLocks noGrp="1"/>
          </p:cNvSpPr>
          <p:nvPr>
            <p:ph type="sldNum" sz="quarter" idx="5"/>
          </p:nvPr>
        </p:nvSpPr>
        <p:spPr/>
        <p:txBody>
          <a:bodyPr/>
          <a:lstStyle/>
          <a:p>
            <a:fld id="{CE617106-10B5-934B-B33E-01729AEAC530}" type="slidenum">
              <a:rPr lang="en-PT" smtClean="0"/>
              <a:t>14</a:t>
            </a:fld>
            <a:endParaRPr lang="en-PT"/>
          </a:p>
        </p:txBody>
      </p:sp>
    </p:spTree>
    <p:extLst>
      <p:ext uri="{BB962C8B-B14F-4D97-AF65-F5344CB8AC3E}">
        <p14:creationId xmlns:p14="http://schemas.microsoft.com/office/powerpoint/2010/main" val="95360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Comecamos por introduzir um processdor na camada de hardware capaz de implementar um ambiente de execução seguro. Para ajudar com integração, as bibliotecas de abtsração são colocadas por baixo da aplicação, pois vai encapsular aplicação num contentor.</a:t>
            </a:r>
          </a:p>
        </p:txBody>
      </p:sp>
      <p:sp>
        <p:nvSpPr>
          <p:cNvPr id="4" name="Slide Number Placeholder 3"/>
          <p:cNvSpPr>
            <a:spLocks noGrp="1"/>
          </p:cNvSpPr>
          <p:nvPr>
            <p:ph type="sldNum" sz="quarter" idx="5"/>
          </p:nvPr>
        </p:nvSpPr>
        <p:spPr/>
        <p:txBody>
          <a:bodyPr/>
          <a:lstStyle/>
          <a:p>
            <a:fld id="{CE617106-10B5-934B-B33E-01729AEAC530}" type="slidenum">
              <a:rPr lang="en-PT" smtClean="0"/>
              <a:t>15</a:t>
            </a:fld>
            <a:endParaRPr lang="en-PT"/>
          </a:p>
        </p:txBody>
      </p:sp>
    </p:spTree>
    <p:extLst>
      <p:ext uri="{BB962C8B-B14F-4D97-AF65-F5344CB8AC3E}">
        <p14:creationId xmlns:p14="http://schemas.microsoft.com/office/powerpoint/2010/main" val="2331970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Utilizando os stacks anteriores este é modelo de sistema da tese. Começamos com um utilizador que se autentica com um servidor de autenticação externo, cuja segurança estar fora do escopo desta tese. O utilizador autenticado faz então operações contra o proxy. Este proxy serve como ponto unico de entrada do sistema.</a:t>
            </a:r>
          </a:p>
          <a:p>
            <a:endParaRPr lang="en-PT" dirty="0"/>
          </a:p>
          <a:p>
            <a:r>
              <a:rPr lang="en-PT" dirty="0"/>
              <a:t>O proxy garante a autenticidade do utilizador e respectivas permissoes e comunica com dois tipos de armazenamento, um que correr em ambiente seguro, e outro que corre fora em memoria desprotegida.</a:t>
            </a:r>
          </a:p>
          <a:p>
            <a:endParaRPr lang="en-PT" dirty="0"/>
          </a:p>
          <a:p>
            <a:r>
              <a:rPr lang="en-PT" dirty="0"/>
              <a:t>O serviço de atestção comunica [click] com os ambientes de execução protegidos e vai ajudar na atestação do codigo.</a:t>
            </a:r>
          </a:p>
          <a:p>
            <a:endParaRPr lang="en-PT" dirty="0"/>
          </a:p>
          <a:p>
            <a:r>
              <a:rPr lang="en-PT" dirty="0"/>
              <a:t>Entrando agora em mais detalhe no modelo, e focando no proxy,</a:t>
            </a:r>
          </a:p>
        </p:txBody>
      </p:sp>
      <p:sp>
        <p:nvSpPr>
          <p:cNvPr id="4" name="Slide Number Placeholder 3"/>
          <p:cNvSpPr>
            <a:spLocks noGrp="1"/>
          </p:cNvSpPr>
          <p:nvPr>
            <p:ph type="sldNum" sz="quarter" idx="5"/>
          </p:nvPr>
        </p:nvSpPr>
        <p:spPr/>
        <p:txBody>
          <a:bodyPr/>
          <a:lstStyle/>
          <a:p>
            <a:fld id="{CE617106-10B5-934B-B33E-01729AEAC530}" type="slidenum">
              <a:rPr lang="en-PT" smtClean="0"/>
              <a:t>16</a:t>
            </a:fld>
            <a:endParaRPr lang="en-PT"/>
          </a:p>
        </p:txBody>
      </p:sp>
    </p:spTree>
    <p:extLst>
      <p:ext uri="{BB962C8B-B14F-4D97-AF65-F5344CB8AC3E}">
        <p14:creationId xmlns:p14="http://schemas.microsoft.com/office/powerpoint/2010/main" val="360626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indica a figura, o proxy realiza à entrada as verificações de permissoes à entrada e comunica então com os dois tipos de sistemas de armazenamento.</a:t>
            </a:r>
          </a:p>
          <a:p>
            <a:endParaRPr lang="en-PT" dirty="0"/>
          </a:p>
          <a:p>
            <a:r>
              <a:rPr lang="en-PT" dirty="0"/>
              <a:t>Como visto anteriormente, a confidencialidade e integridade de dados em ambiente confiavel é garantida pelo proprio processador pelo que o proxy apenas encaminha os pedidos ao sistema de armazenamento. </a:t>
            </a:r>
          </a:p>
          <a:p>
            <a:endParaRPr lang="en-PT" dirty="0"/>
          </a:p>
          <a:p>
            <a:r>
              <a:rPr lang="en-PT" dirty="0"/>
              <a:t>Por outro lado, ao correr em memória não protegida, a confidencialidade dos dados tem de ser garantida de outra forma, e é por isso que antes da comunicação com o sistema de armazenamento, os dados passam por um serviço de cifra, de maneira a não serem expostos de forma não cifrada em memoria.</a:t>
            </a:r>
          </a:p>
        </p:txBody>
      </p:sp>
      <p:sp>
        <p:nvSpPr>
          <p:cNvPr id="4" name="Slide Number Placeholder 3"/>
          <p:cNvSpPr>
            <a:spLocks noGrp="1"/>
          </p:cNvSpPr>
          <p:nvPr>
            <p:ph type="sldNum" sz="quarter" idx="5"/>
          </p:nvPr>
        </p:nvSpPr>
        <p:spPr/>
        <p:txBody>
          <a:bodyPr/>
          <a:lstStyle/>
          <a:p>
            <a:fld id="{CE617106-10B5-934B-B33E-01729AEAC530}" type="slidenum">
              <a:rPr lang="en-PT" smtClean="0"/>
              <a:t>17</a:t>
            </a:fld>
            <a:endParaRPr lang="en-PT"/>
          </a:p>
        </p:txBody>
      </p:sp>
    </p:spTree>
    <p:extLst>
      <p:ext uri="{BB962C8B-B14F-4D97-AF65-F5344CB8AC3E}">
        <p14:creationId xmlns:p14="http://schemas.microsoft.com/office/powerpoint/2010/main" val="2967452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podemos ver, a permanencia de dados em ambiente confiavel pode ser feita em formato não cifrado, pois a memoria está protegida pelo processador, mas do outro lado, a cifra tem de ser executada.</a:t>
            </a:r>
          </a:p>
          <a:p>
            <a:endParaRPr lang="en-PT" dirty="0"/>
          </a:p>
          <a:p>
            <a:r>
              <a:rPr lang="en-PT" dirty="0"/>
              <a:t>Mas então porque esta divisão de memoria? Esta divisão serve para combater os problemas de desempenho relacionados com a curta e limitada memória dos ambientes de execução confiaveis.</a:t>
            </a:r>
          </a:p>
          <a:p>
            <a:endParaRPr lang="en-PT" dirty="0"/>
          </a:p>
          <a:p>
            <a:r>
              <a:rPr lang="en-PT" dirty="0"/>
              <a:t>Ainda, para melhorar a segurança da solução em memoria não protegida fazemos tambem a utilização de cifras homomorficas. </a:t>
            </a:r>
          </a:p>
        </p:txBody>
      </p:sp>
      <p:sp>
        <p:nvSpPr>
          <p:cNvPr id="4" name="Slide Number Placeholder 3"/>
          <p:cNvSpPr>
            <a:spLocks noGrp="1"/>
          </p:cNvSpPr>
          <p:nvPr>
            <p:ph type="sldNum" sz="quarter" idx="5"/>
          </p:nvPr>
        </p:nvSpPr>
        <p:spPr/>
        <p:txBody>
          <a:bodyPr/>
          <a:lstStyle/>
          <a:p>
            <a:fld id="{CE617106-10B5-934B-B33E-01729AEAC530}" type="slidenum">
              <a:rPr lang="en-PT" smtClean="0"/>
              <a:t>18</a:t>
            </a:fld>
            <a:endParaRPr lang="en-PT"/>
          </a:p>
        </p:txBody>
      </p:sp>
    </p:spTree>
    <p:extLst>
      <p:ext uri="{BB962C8B-B14F-4D97-AF65-F5344CB8AC3E}">
        <p14:creationId xmlns:p14="http://schemas.microsoft.com/office/powerpoint/2010/main" val="1513936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Estas cifras possibilitam a execução de operações sobre dados cifrados. E embora possa tornar o processo mais lento e os tamanhos das bases de dados maiores, tem a grande vantage de nuncar expor ou processar dados na sua forma não cifrada.</a:t>
            </a:r>
          </a:p>
          <a:p>
            <a:endParaRPr lang="en-PT" dirty="0"/>
          </a:p>
          <a:p>
            <a:r>
              <a:rPr lang="en-PT" dirty="0"/>
              <a:t>Relembrando um dos problemas da tese, os dados não podem ser armazenados nem processados no seu formato não cifrado, e a cifra homomorfica ajuda a mitigar esse problema.</a:t>
            </a:r>
          </a:p>
        </p:txBody>
      </p:sp>
      <p:sp>
        <p:nvSpPr>
          <p:cNvPr id="4" name="Slide Number Placeholder 3"/>
          <p:cNvSpPr>
            <a:spLocks noGrp="1"/>
          </p:cNvSpPr>
          <p:nvPr>
            <p:ph type="sldNum" sz="quarter" idx="5"/>
          </p:nvPr>
        </p:nvSpPr>
        <p:spPr/>
        <p:txBody>
          <a:bodyPr/>
          <a:lstStyle/>
          <a:p>
            <a:fld id="{CE617106-10B5-934B-B33E-01729AEAC530}" type="slidenum">
              <a:rPr lang="en-PT" smtClean="0"/>
              <a:t>19</a:t>
            </a:fld>
            <a:endParaRPr lang="en-PT"/>
          </a:p>
        </p:txBody>
      </p:sp>
    </p:spTree>
    <p:extLst>
      <p:ext uri="{BB962C8B-B14F-4D97-AF65-F5344CB8AC3E}">
        <p14:creationId xmlns:p14="http://schemas.microsoft.com/office/powerpoint/2010/main" val="339656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dissertação vai seguir o seguinte indice, começando por introduzir o contexto da tese, os seus principais problemas e as devidas contribuições.</a:t>
            </a:r>
          </a:p>
          <a:p>
            <a:r>
              <a:rPr lang="en-PT" dirty="0"/>
              <a:t>Em segundo lugar apresentarei a solução propposta, o seu modelo de sistema e implementação do prototipo, seguido da sua avaliação experimental.</a:t>
            </a:r>
          </a:p>
          <a:p>
            <a:r>
              <a:rPr lang="en-PT" dirty="0"/>
              <a:t>Concluimos então com algumas notas finais e tambem algum trabalho que poderá vir a ser realizado no futuro.</a:t>
            </a:r>
          </a:p>
        </p:txBody>
      </p:sp>
      <p:sp>
        <p:nvSpPr>
          <p:cNvPr id="4" name="Slide Number Placeholder 3"/>
          <p:cNvSpPr>
            <a:spLocks noGrp="1"/>
          </p:cNvSpPr>
          <p:nvPr>
            <p:ph type="sldNum" sz="quarter" idx="5"/>
          </p:nvPr>
        </p:nvSpPr>
        <p:spPr/>
        <p:txBody>
          <a:bodyPr/>
          <a:lstStyle/>
          <a:p>
            <a:fld id="{CE617106-10B5-934B-B33E-01729AEAC530}" type="slidenum">
              <a:rPr lang="en-PT" smtClean="0"/>
              <a:t>2</a:t>
            </a:fld>
            <a:endParaRPr lang="en-PT"/>
          </a:p>
        </p:txBody>
      </p:sp>
    </p:spTree>
    <p:extLst>
      <p:ext uri="{BB962C8B-B14F-4D97-AF65-F5344CB8AC3E}">
        <p14:creationId xmlns:p14="http://schemas.microsoft.com/office/powerpoint/2010/main" val="2834367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pt-PT" dirty="0"/>
              <a:t>O sistema de atestação implementado é uma execução que confirma o estado da aplicação quando esta inicializa e para isso são precisos os componentes LAS, o serviço de atestação local que é sempre agrupado com a aplicação e um serviço de atestação externo, o CAS.</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Para começar, a serviço de atestação externo é pré configurado com a estado correto da aplicação ou desejado [</a:t>
            </a:r>
            <a:r>
              <a:rPr lang="pt-PT" dirty="0" err="1"/>
              <a:t>click</a:t>
            </a:r>
            <a:r>
              <a:rPr lang="pt-PT" dirty="0"/>
              <a:t>], como podemos ver em baixo.</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Seguidamente, o serviço local comunica com a aplicação e gera um relatório com toda a informação sobre o estado atual. [</a:t>
            </a:r>
            <a:r>
              <a:rPr lang="pt-PT" dirty="0" err="1"/>
              <a:t>click</a:t>
            </a:r>
            <a:r>
              <a:rPr lang="pt-PT" dirty="0"/>
              <a:t>]. Este relatório é assinado [</a:t>
            </a:r>
            <a:r>
              <a:rPr lang="pt-PT" dirty="0" err="1"/>
              <a:t>click</a:t>
            </a:r>
            <a:r>
              <a:rPr lang="pt-PT" dirty="0"/>
              <a:t>] e enviado para o serviço externo [</a:t>
            </a:r>
            <a:r>
              <a:rPr lang="pt-PT" dirty="0" err="1"/>
              <a:t>click</a:t>
            </a:r>
            <a:r>
              <a:rPr lang="pt-PT" dirty="0"/>
              <a:t>], que verifica a assinatura do mesmo [</a:t>
            </a:r>
            <a:r>
              <a:rPr lang="pt-PT" dirty="0" err="1"/>
              <a:t>click</a:t>
            </a:r>
            <a:r>
              <a:rPr lang="pt-PT" dirty="0"/>
              <a:t>] e prossegue em comparar o estado atual com a estado correto e desejado do sistema. </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Com esta execução conseguimos verificar se o estado do sistema aquando a sua inicialização, é o estado correto e pretendido pelo cliente. Caso negativo, a atestação falha e a aplicação não inicializa.</a:t>
            </a:r>
          </a:p>
          <a:p>
            <a:pPr marL="0" indent="0">
              <a:buFont typeface="Arial" panose="020B0604020202020204" pitchFamily="34" charset="0"/>
              <a:buNone/>
            </a:pP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20</a:t>
            </a:fld>
            <a:endParaRPr lang="en-PT"/>
          </a:p>
        </p:txBody>
      </p:sp>
    </p:spTree>
    <p:extLst>
      <p:ext uri="{BB962C8B-B14F-4D97-AF65-F5344CB8AC3E}">
        <p14:creationId xmlns:p14="http://schemas.microsoft.com/office/powerpoint/2010/main" val="2579337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Relembrando o stack seguro em cloud, podemos agora substituir os componentes pelas respectivas tecnologias utilizadas no prototipo.</a:t>
            </a:r>
          </a:p>
        </p:txBody>
      </p:sp>
      <p:sp>
        <p:nvSpPr>
          <p:cNvPr id="4" name="Slide Number Placeholder 3"/>
          <p:cNvSpPr>
            <a:spLocks noGrp="1"/>
          </p:cNvSpPr>
          <p:nvPr>
            <p:ph type="sldNum" sz="quarter" idx="5"/>
          </p:nvPr>
        </p:nvSpPr>
        <p:spPr/>
        <p:txBody>
          <a:bodyPr/>
          <a:lstStyle/>
          <a:p>
            <a:fld id="{CE617106-10B5-934B-B33E-01729AEAC530}" type="slidenum">
              <a:rPr lang="en-PT" smtClean="0"/>
              <a:t>21</a:t>
            </a:fld>
            <a:endParaRPr lang="en-PT"/>
          </a:p>
        </p:txBody>
      </p:sp>
    </p:spTree>
    <p:extLst>
      <p:ext uri="{BB962C8B-B14F-4D97-AF65-F5344CB8AC3E}">
        <p14:creationId xmlns:p14="http://schemas.microsoft.com/office/powerpoint/2010/main" val="2871510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aplicação testada é o Redis versão 6, acompanhado de um sistema de atestação implementado em c++. Como tecnologia de abstração, foi utilizado o SCONE, para ajudar com a integração do Redis não modificado. As aplicações correm em contentores docker sobre um sistema operativo ubuntu 18.04, confiando no processor Intel SGX para implementar os ambientes de execução confiaveis.</a:t>
            </a:r>
          </a:p>
        </p:txBody>
      </p:sp>
      <p:sp>
        <p:nvSpPr>
          <p:cNvPr id="4" name="Slide Number Placeholder 3"/>
          <p:cNvSpPr>
            <a:spLocks noGrp="1"/>
          </p:cNvSpPr>
          <p:nvPr>
            <p:ph type="sldNum" sz="quarter" idx="5"/>
          </p:nvPr>
        </p:nvSpPr>
        <p:spPr/>
        <p:txBody>
          <a:bodyPr/>
          <a:lstStyle/>
          <a:p>
            <a:fld id="{CE617106-10B5-934B-B33E-01729AEAC530}" type="slidenum">
              <a:rPr lang="en-PT" smtClean="0"/>
              <a:t>22</a:t>
            </a:fld>
            <a:endParaRPr lang="en-PT"/>
          </a:p>
        </p:txBody>
      </p:sp>
    </p:spTree>
    <p:extLst>
      <p:ext uri="{BB962C8B-B14F-4D97-AF65-F5344CB8AC3E}">
        <p14:creationId xmlns:p14="http://schemas.microsoft.com/office/powerpoint/2010/main" val="348829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proxy partilha as memas camadas mais baixas, com exceção da parte aplicacional, onde foi implementada um servidor web em koltin, utilizando a framework spring boot. O mesmo para o serviço de atestação local, também implementado em koltin.</a:t>
            </a:r>
          </a:p>
        </p:txBody>
      </p:sp>
      <p:sp>
        <p:nvSpPr>
          <p:cNvPr id="4" name="Slide Number Placeholder 3"/>
          <p:cNvSpPr>
            <a:spLocks noGrp="1"/>
          </p:cNvSpPr>
          <p:nvPr>
            <p:ph type="sldNum" sz="quarter" idx="5"/>
          </p:nvPr>
        </p:nvSpPr>
        <p:spPr/>
        <p:txBody>
          <a:bodyPr/>
          <a:lstStyle/>
          <a:p>
            <a:fld id="{CE617106-10B5-934B-B33E-01729AEAC530}" type="slidenum">
              <a:rPr lang="en-PT" smtClean="0"/>
              <a:t>23</a:t>
            </a:fld>
            <a:endParaRPr lang="en-PT"/>
          </a:p>
        </p:txBody>
      </p:sp>
    </p:spTree>
    <p:extLst>
      <p:ext uri="{BB962C8B-B14F-4D97-AF65-F5344CB8AC3E}">
        <p14:creationId xmlns:p14="http://schemas.microsoft.com/office/powerpoint/2010/main" val="356063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Para </a:t>
            </a:r>
            <a:r>
              <a:rPr lang="en-GB" dirty="0" err="1">
                <a:solidFill>
                  <a:schemeClr val="bg1"/>
                </a:solidFill>
              </a:rPr>
              <a:t>os</a:t>
            </a:r>
            <a:r>
              <a:rPr lang="en-GB" dirty="0">
                <a:solidFill>
                  <a:schemeClr val="bg1"/>
                </a:solidFill>
              </a:rPr>
              <a:t> </a:t>
            </a:r>
            <a:r>
              <a:rPr lang="en-GB" dirty="0" err="1">
                <a:solidFill>
                  <a:schemeClr val="bg1"/>
                </a:solidFill>
              </a:rPr>
              <a:t>componentes</a:t>
            </a:r>
            <a:r>
              <a:rPr lang="en-GB" dirty="0">
                <a:solidFill>
                  <a:schemeClr val="bg1"/>
                </a:solidFill>
              </a:rPr>
              <a:t> </a:t>
            </a:r>
            <a:r>
              <a:rPr lang="en-GB" dirty="0" err="1">
                <a:solidFill>
                  <a:schemeClr val="bg1"/>
                </a:solidFill>
              </a:rPr>
              <a:t>menos</a:t>
            </a:r>
            <a:r>
              <a:rPr lang="en-GB" dirty="0">
                <a:solidFill>
                  <a:schemeClr val="bg1"/>
                </a:solidFill>
              </a:rPr>
              <a:t> </a:t>
            </a:r>
            <a:r>
              <a:rPr lang="en-GB" dirty="0" err="1">
                <a:solidFill>
                  <a:schemeClr val="bg1"/>
                </a:solidFill>
              </a:rPr>
              <a:t>falados</a:t>
            </a:r>
            <a:r>
              <a:rPr lang="en-GB" dirty="0">
                <a:solidFill>
                  <a:schemeClr val="bg1"/>
                </a:solidFill>
              </a:rPr>
              <a:t>, o </a:t>
            </a:r>
            <a:r>
              <a:rPr lang="en-GB" dirty="0" err="1">
                <a:solidFill>
                  <a:schemeClr val="bg1"/>
                </a:solidFill>
              </a:rPr>
              <a:t>servidor</a:t>
            </a:r>
            <a:r>
              <a:rPr lang="en-GB" dirty="0">
                <a:solidFill>
                  <a:schemeClr val="bg1"/>
                </a:solidFill>
              </a:rPr>
              <a:t> de </a:t>
            </a:r>
            <a:r>
              <a:rPr lang="en-GB" dirty="0" err="1">
                <a:solidFill>
                  <a:schemeClr val="bg1"/>
                </a:solidFill>
              </a:rPr>
              <a:t>autenticação</a:t>
            </a:r>
            <a:r>
              <a:rPr lang="en-GB" dirty="0">
                <a:solidFill>
                  <a:schemeClr val="bg1"/>
                </a:solidFill>
              </a:rPr>
              <a:t> </a:t>
            </a:r>
            <a:r>
              <a:rPr lang="en-GB" dirty="0" err="1">
                <a:solidFill>
                  <a:schemeClr val="bg1"/>
                </a:solidFill>
              </a:rPr>
              <a:t>é</a:t>
            </a:r>
            <a:r>
              <a:rPr lang="en-GB" dirty="0">
                <a:solidFill>
                  <a:schemeClr val="bg1"/>
                </a:solidFill>
              </a:rPr>
              <a:t> </a:t>
            </a:r>
            <a:r>
              <a:rPr lang="en-GB" dirty="0" err="1">
                <a:solidFill>
                  <a:schemeClr val="bg1"/>
                </a:solidFill>
              </a:rPr>
              <a:t>keycloak</a:t>
            </a:r>
            <a:r>
              <a:rPr lang="en-GB" dirty="0">
                <a:solidFill>
                  <a:schemeClr val="bg1"/>
                </a:solidFill>
              </a:rPr>
              <a:t>, que </a:t>
            </a:r>
            <a:r>
              <a:rPr lang="en-GB" dirty="0" err="1">
                <a:solidFill>
                  <a:schemeClr val="bg1"/>
                </a:solidFill>
              </a:rPr>
              <a:t>implementa</a:t>
            </a:r>
            <a:r>
              <a:rPr lang="en-GB" dirty="0">
                <a:solidFill>
                  <a:schemeClr val="bg1"/>
                </a:solidFill>
              </a:rPr>
              <a:t> </a:t>
            </a:r>
            <a:r>
              <a:rPr lang="en-GB" dirty="0" err="1">
                <a:solidFill>
                  <a:schemeClr val="bg1"/>
                </a:solidFill>
              </a:rPr>
              <a:t>os</a:t>
            </a:r>
            <a:r>
              <a:rPr lang="en-GB" dirty="0">
                <a:solidFill>
                  <a:schemeClr val="bg1"/>
                </a:solidFill>
              </a:rPr>
              <a:t> </a:t>
            </a:r>
            <a:r>
              <a:rPr lang="en-GB" dirty="0" err="1">
                <a:solidFill>
                  <a:schemeClr val="bg1"/>
                </a:solidFill>
              </a:rPr>
              <a:t>standarts</a:t>
            </a:r>
            <a:r>
              <a:rPr lang="en-GB" dirty="0">
                <a:solidFill>
                  <a:schemeClr val="bg1"/>
                </a:solidFill>
              </a:rPr>
              <a:t> de </a:t>
            </a:r>
            <a:r>
              <a:rPr lang="en-GB" dirty="0" err="1">
                <a:solidFill>
                  <a:schemeClr val="bg1"/>
                </a:solidFill>
              </a:rPr>
              <a:t>segurança</a:t>
            </a:r>
            <a:r>
              <a:rPr lang="en-GB" dirty="0">
                <a:solidFill>
                  <a:schemeClr val="bg1"/>
                </a:solidFill>
              </a:rPr>
              <a:t> </a:t>
            </a:r>
            <a:r>
              <a:rPr lang="en-GB" dirty="0" err="1">
                <a:solidFill>
                  <a:schemeClr val="bg1"/>
                </a:solidFill>
              </a:rPr>
              <a:t>em</a:t>
            </a:r>
            <a:r>
              <a:rPr lang="en-GB" dirty="0">
                <a:solidFill>
                  <a:schemeClr val="bg1"/>
                </a:solidFill>
              </a:rPr>
              <a:t> </a:t>
            </a:r>
            <a:r>
              <a:rPr lang="en-GB" dirty="0" err="1">
                <a:solidFill>
                  <a:schemeClr val="bg1"/>
                </a:solidFill>
              </a:rPr>
              <a:t>gestão</a:t>
            </a:r>
            <a:r>
              <a:rPr lang="en-GB" dirty="0">
                <a:solidFill>
                  <a:schemeClr val="bg1"/>
                </a:solidFill>
              </a:rPr>
              <a:t> de </a:t>
            </a:r>
            <a:r>
              <a:rPr lang="en-GB" dirty="0" err="1">
                <a:solidFill>
                  <a:schemeClr val="bg1"/>
                </a:solidFill>
              </a:rPr>
              <a:t>utilizadores</a:t>
            </a:r>
            <a:r>
              <a:rPr lang="en-GB" dirty="0">
                <a:solidFill>
                  <a:schemeClr val="bg1"/>
                </a:solidFill>
              </a:rPr>
              <a:t>, </a:t>
            </a:r>
            <a:r>
              <a:rPr lang="en-GB" dirty="0" err="1">
                <a:solidFill>
                  <a:schemeClr val="bg1"/>
                </a:solidFill>
              </a:rPr>
              <a:t>autenticação</a:t>
            </a:r>
            <a:r>
              <a:rPr lang="en-GB" dirty="0">
                <a:solidFill>
                  <a:schemeClr val="bg1"/>
                </a:solidFill>
              </a:rPr>
              <a:t> e </a:t>
            </a:r>
            <a:r>
              <a:rPr lang="en-GB" dirty="0" err="1">
                <a:solidFill>
                  <a:schemeClr val="bg1"/>
                </a:solidFill>
              </a:rPr>
              <a:t>autorização</a:t>
            </a:r>
            <a:r>
              <a:rPr lang="en-GB"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solidFill>
                  <a:schemeClr val="bg1"/>
                </a:solidFill>
              </a:rPr>
              <a:t>Quanto</a:t>
            </a:r>
            <a:r>
              <a:rPr lang="en-GB" dirty="0">
                <a:solidFill>
                  <a:schemeClr val="bg1"/>
                </a:solidFill>
              </a:rPr>
              <a:t> </a:t>
            </a:r>
            <a:r>
              <a:rPr lang="en-GB" dirty="0" err="1">
                <a:solidFill>
                  <a:schemeClr val="bg1"/>
                </a:solidFill>
              </a:rPr>
              <a:t>ao</a:t>
            </a:r>
            <a:r>
              <a:rPr lang="en-GB" dirty="0">
                <a:solidFill>
                  <a:schemeClr val="bg1"/>
                </a:solidFill>
              </a:rPr>
              <a:t> </a:t>
            </a:r>
            <a:r>
              <a:rPr lang="en-GB" dirty="0" err="1">
                <a:solidFill>
                  <a:schemeClr val="bg1"/>
                </a:solidFill>
              </a:rPr>
              <a:t>cliente</a:t>
            </a:r>
            <a:r>
              <a:rPr lang="en-GB" dirty="0">
                <a:solidFill>
                  <a:schemeClr val="bg1"/>
                </a:solidFill>
              </a:rPr>
              <a:t>, </a:t>
            </a:r>
            <a:r>
              <a:rPr lang="en-GB" dirty="0" err="1">
                <a:solidFill>
                  <a:schemeClr val="bg1"/>
                </a:solidFill>
              </a:rPr>
              <a:t>foi</a:t>
            </a:r>
            <a:r>
              <a:rPr lang="en-GB" dirty="0">
                <a:solidFill>
                  <a:schemeClr val="bg1"/>
                </a:solidFill>
              </a:rPr>
              <a:t> </a:t>
            </a:r>
            <a:r>
              <a:rPr lang="en-GB" dirty="0" err="1">
                <a:solidFill>
                  <a:schemeClr val="bg1"/>
                </a:solidFill>
              </a:rPr>
              <a:t>emulado</a:t>
            </a:r>
            <a:r>
              <a:rPr lang="en-GB" dirty="0">
                <a:solidFill>
                  <a:schemeClr val="bg1"/>
                </a:solidFill>
              </a:rPr>
              <a:t> </a:t>
            </a:r>
            <a:r>
              <a:rPr lang="en-GB" dirty="0" err="1">
                <a:solidFill>
                  <a:schemeClr val="bg1"/>
                </a:solidFill>
              </a:rPr>
              <a:t>como</a:t>
            </a:r>
            <a:r>
              <a:rPr lang="en-GB" dirty="0">
                <a:solidFill>
                  <a:schemeClr val="bg1"/>
                </a:solidFill>
              </a:rPr>
              <a:t> um benchmark, </a:t>
            </a:r>
            <a:r>
              <a:rPr lang="en-GB" dirty="0" err="1">
                <a:solidFill>
                  <a:schemeClr val="bg1"/>
                </a:solidFill>
              </a:rPr>
              <a:t>utilizando</a:t>
            </a:r>
            <a:r>
              <a:rPr lang="en-GB" dirty="0">
                <a:solidFill>
                  <a:schemeClr val="bg1"/>
                </a:solidFill>
              </a:rPr>
              <a:t> a </a:t>
            </a:r>
            <a:r>
              <a:rPr lang="en-GB" dirty="0" err="1">
                <a:solidFill>
                  <a:schemeClr val="bg1"/>
                </a:solidFill>
              </a:rPr>
              <a:t>plataforma</a:t>
            </a:r>
            <a:r>
              <a:rPr lang="en-GB" dirty="0">
                <a:solidFill>
                  <a:schemeClr val="bg1"/>
                </a:solidFill>
              </a:rPr>
              <a:t> de testes de </a:t>
            </a:r>
            <a:r>
              <a:rPr lang="en-GB" dirty="0" err="1">
                <a:solidFill>
                  <a:schemeClr val="bg1"/>
                </a:solidFill>
              </a:rPr>
              <a:t>carga</a:t>
            </a:r>
            <a:r>
              <a:rPr lang="en-GB" dirty="0">
                <a:solidFill>
                  <a:schemeClr val="bg1"/>
                </a:solidFill>
              </a:rPr>
              <a:t> </a:t>
            </a:r>
            <a:r>
              <a:rPr lang="en-GB" dirty="0" err="1">
                <a:solidFill>
                  <a:schemeClr val="bg1"/>
                </a:solidFill>
              </a:rPr>
              <a:t>chamada</a:t>
            </a:r>
            <a:r>
              <a:rPr lang="en-GB" dirty="0">
                <a:solidFill>
                  <a:schemeClr val="bg1"/>
                </a:solidFill>
              </a:rPr>
              <a:t> Gatling, </a:t>
            </a:r>
            <a:r>
              <a:rPr lang="en-GB" dirty="0" err="1">
                <a:solidFill>
                  <a:schemeClr val="bg1"/>
                </a:solidFill>
              </a:rPr>
              <a:t>implementado</a:t>
            </a:r>
            <a:r>
              <a:rPr lang="en-GB" dirty="0">
                <a:solidFill>
                  <a:schemeClr val="bg1"/>
                </a:solidFill>
              </a:rPr>
              <a:t> e </a:t>
            </a:r>
            <a:r>
              <a:rPr lang="en-GB" dirty="0" err="1">
                <a:solidFill>
                  <a:schemeClr val="bg1"/>
                </a:solidFill>
              </a:rPr>
              <a:t>configurado</a:t>
            </a:r>
            <a:r>
              <a:rPr lang="en-GB" dirty="0">
                <a:solidFill>
                  <a:schemeClr val="bg1"/>
                </a:solidFill>
              </a:rPr>
              <a:t> </a:t>
            </a:r>
            <a:r>
              <a:rPr lang="en-GB" dirty="0" err="1">
                <a:solidFill>
                  <a:schemeClr val="bg1"/>
                </a:solidFill>
              </a:rPr>
              <a:t>em</a:t>
            </a:r>
            <a:r>
              <a:rPr lang="en-GB" dirty="0">
                <a:solidFill>
                  <a:schemeClr val="bg1"/>
                </a:solidFill>
              </a:rPr>
              <a:t> Scala.</a:t>
            </a:r>
          </a:p>
        </p:txBody>
      </p:sp>
      <p:sp>
        <p:nvSpPr>
          <p:cNvPr id="4" name="Slide Number Placeholder 3"/>
          <p:cNvSpPr>
            <a:spLocks noGrp="1"/>
          </p:cNvSpPr>
          <p:nvPr>
            <p:ph type="sldNum" sz="quarter" idx="5"/>
          </p:nvPr>
        </p:nvSpPr>
        <p:spPr/>
        <p:txBody>
          <a:bodyPr/>
          <a:lstStyle/>
          <a:p>
            <a:fld id="{CE617106-10B5-934B-B33E-01729AEAC530}" type="slidenum">
              <a:rPr lang="en-PT" smtClean="0"/>
              <a:t>24</a:t>
            </a:fld>
            <a:endParaRPr lang="en-PT"/>
          </a:p>
        </p:txBody>
      </p:sp>
    </p:spTree>
    <p:extLst>
      <p:ext uri="{BB962C8B-B14F-4D97-AF65-F5344CB8AC3E}">
        <p14:creationId xmlns:p14="http://schemas.microsoft.com/office/powerpoint/2010/main" val="70865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prototipo está divido nos grandes componentes do sistema, e a sua implementação presente no github, e também como contentores docker nos repositorios oficiais. Esta informação está tambem presente na secção de referencias no documento oficial.</a:t>
            </a:r>
          </a:p>
        </p:txBody>
      </p:sp>
      <p:sp>
        <p:nvSpPr>
          <p:cNvPr id="4" name="Slide Number Placeholder 3"/>
          <p:cNvSpPr>
            <a:spLocks noGrp="1"/>
          </p:cNvSpPr>
          <p:nvPr>
            <p:ph type="sldNum" sz="quarter" idx="5"/>
          </p:nvPr>
        </p:nvSpPr>
        <p:spPr/>
        <p:txBody>
          <a:bodyPr/>
          <a:lstStyle/>
          <a:p>
            <a:fld id="{CE617106-10B5-934B-B33E-01729AEAC530}" type="slidenum">
              <a:rPr lang="en-PT" smtClean="0"/>
              <a:t>25</a:t>
            </a:fld>
            <a:endParaRPr lang="en-PT"/>
          </a:p>
        </p:txBody>
      </p:sp>
    </p:spTree>
    <p:extLst>
      <p:ext uri="{BB962C8B-B14F-4D97-AF65-F5344CB8AC3E}">
        <p14:creationId xmlns:p14="http://schemas.microsoft.com/office/powerpoint/2010/main" val="5694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Quanto à avaliação experimental, vamos realizar dois grandes tipos de testes. </a:t>
            </a:r>
          </a:p>
          <a:p>
            <a:endParaRPr lang="en-PT" dirty="0"/>
          </a:p>
          <a:p>
            <a:r>
              <a:rPr lang="en-PT" dirty="0"/>
              <a:t>Os testes ao sistema Proxy mais Redis, onde serão avaliadas sistemas com apenas uma instancia de Redis e tambem na sua configuração em cluster, composto por 6 instancias, onde três seram instancias master e tres instancias de replicação.</a:t>
            </a:r>
          </a:p>
          <a:p>
            <a:endParaRPr lang="en-PT" dirty="0"/>
          </a:p>
          <a:p>
            <a:r>
              <a:rPr lang="en-PT" dirty="0"/>
              <a:t>Numa ultima parte será testada tambem a influencia da encriptação homomorfica em operações especificas de Soma, utilizando as chaves Pailier e tambem operações de pesquisa, utilizando as chamada criptográfia simetrica pesquisavel que faz uso de chaves AES.</a:t>
            </a:r>
          </a:p>
          <a:p>
            <a:endParaRPr lang="en-PT" dirty="0"/>
          </a:p>
          <a:p>
            <a:r>
              <a:rPr lang="en-PT" dirty="0"/>
              <a:t>Os tests correram durante 10 minutos por operação, utilizando um par chave valor com 20 bytes para a chave a 100 bytes para o valor. </a:t>
            </a:r>
            <a:r>
              <a:rPr lang="en-GB" dirty="0"/>
              <a:t>E</a:t>
            </a:r>
            <a:r>
              <a:rPr lang="en-PT" dirty="0"/>
              <a:t> correm no provedor OVH, numa instancia dedicada com acesso a um processor Intel SGX. </a:t>
            </a:r>
          </a:p>
        </p:txBody>
      </p:sp>
      <p:sp>
        <p:nvSpPr>
          <p:cNvPr id="4" name="Slide Number Placeholder 3"/>
          <p:cNvSpPr>
            <a:spLocks noGrp="1"/>
          </p:cNvSpPr>
          <p:nvPr>
            <p:ph type="sldNum" sz="quarter" idx="5"/>
          </p:nvPr>
        </p:nvSpPr>
        <p:spPr/>
        <p:txBody>
          <a:bodyPr/>
          <a:lstStyle/>
          <a:p>
            <a:fld id="{CE617106-10B5-934B-B33E-01729AEAC530}" type="slidenum">
              <a:rPr lang="en-PT" smtClean="0"/>
              <a:t>27</a:t>
            </a:fld>
            <a:endParaRPr lang="en-PT"/>
          </a:p>
        </p:txBody>
      </p:sp>
    </p:spTree>
    <p:extLst>
      <p:ext uri="{BB962C8B-B14F-4D97-AF65-F5344CB8AC3E}">
        <p14:creationId xmlns:p14="http://schemas.microsoft.com/office/powerpoint/2010/main" val="3016084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todos estes testes foram recolhidas metricas de desempenho, a latencia, as taxas de tranferencia medidas em operações por segundo e também recursos fisicos, como o consumo de memoria e a utilização de cpu.</a:t>
            </a:r>
          </a:p>
        </p:txBody>
      </p:sp>
      <p:sp>
        <p:nvSpPr>
          <p:cNvPr id="4" name="Slide Number Placeholder 3"/>
          <p:cNvSpPr>
            <a:spLocks noGrp="1"/>
          </p:cNvSpPr>
          <p:nvPr>
            <p:ph type="sldNum" sz="quarter" idx="5"/>
          </p:nvPr>
        </p:nvSpPr>
        <p:spPr/>
        <p:txBody>
          <a:bodyPr/>
          <a:lstStyle/>
          <a:p>
            <a:fld id="{CE617106-10B5-934B-B33E-01729AEAC530}" type="slidenum">
              <a:rPr lang="en-PT" smtClean="0"/>
              <a:t>28</a:t>
            </a:fld>
            <a:endParaRPr lang="en-PT"/>
          </a:p>
        </p:txBody>
      </p:sp>
    </p:spTree>
    <p:extLst>
      <p:ext uri="{BB962C8B-B14F-4D97-AF65-F5344CB8AC3E}">
        <p14:creationId xmlns:p14="http://schemas.microsoft.com/office/powerpoint/2010/main" val="4206967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a:t>
            </a:r>
            <a:r>
              <a:rPr lang="en-GB" dirty="0"/>
              <a:t>o</a:t>
            </a:r>
            <a:r>
              <a:rPr lang="en-PT" dirty="0"/>
              <a:t>meçando então pelos testes de uma unica instancia de Redis, podemos verificar que a soluçao base sem qualquer proteção, representada a Azul, é a solução que apresenta melhor desempenho. Isto é um resultado esperado, pois o aumento de segurança trás a diminuiçao do desempenho. </a:t>
            </a:r>
          </a:p>
          <a:p>
            <a:endParaRPr lang="en-PT" dirty="0"/>
          </a:p>
          <a:p>
            <a:r>
              <a:rPr lang="en-PT" dirty="0"/>
              <a:t>Em segundo lugar, com cerca de 14% de perda, encontramos a solução representada a verde, uma solução que coloca o proxy a correr em hardware seguro, mas mantem o Redis em memoria não protegida, utilizando assim a encriptação para a manutenção da confidencialidade.</a:t>
            </a:r>
          </a:p>
          <a:p>
            <a:endParaRPr lang="en-PT" dirty="0"/>
          </a:p>
          <a:p>
            <a:r>
              <a:rPr lang="en-PT" dirty="0"/>
              <a:t>Por fim, com pior desempenho, cerca de 16% de perca sobre a solução base, temos a solução onde tanto o proxy como o R</a:t>
            </a:r>
            <a:r>
              <a:rPr lang="en-GB" dirty="0"/>
              <a:t>e</a:t>
            </a:r>
            <a:r>
              <a:rPr lang="en-PT" dirty="0"/>
              <a:t>dis correm em ambientes confiaveis, representados a vermelho.</a:t>
            </a:r>
          </a:p>
          <a:p>
            <a:endParaRPr lang="en-PT" dirty="0"/>
          </a:p>
          <a:p>
            <a:r>
              <a:rPr lang="en-PT" dirty="0"/>
              <a:t>Podemos verificar que as duas soluções onde o proxy corre com ajuda do TEE, obtiveram resultdos semelhantes, o que podemos atribuir à elevada complexidade e tamanho do proxy, põe a prova as limitações do TEE, seja de memoria, seja de I/O.</a:t>
            </a:r>
          </a:p>
        </p:txBody>
      </p:sp>
      <p:sp>
        <p:nvSpPr>
          <p:cNvPr id="4" name="Slide Number Placeholder 3"/>
          <p:cNvSpPr>
            <a:spLocks noGrp="1"/>
          </p:cNvSpPr>
          <p:nvPr>
            <p:ph type="sldNum" sz="quarter" idx="5"/>
          </p:nvPr>
        </p:nvSpPr>
        <p:spPr/>
        <p:txBody>
          <a:bodyPr/>
          <a:lstStyle/>
          <a:p>
            <a:fld id="{CE617106-10B5-934B-B33E-01729AEAC530}" type="slidenum">
              <a:rPr lang="en-PT" smtClean="0"/>
              <a:t>29</a:t>
            </a:fld>
            <a:endParaRPr lang="en-PT"/>
          </a:p>
        </p:txBody>
      </p:sp>
    </p:spTree>
    <p:extLst>
      <p:ext uri="{BB962C8B-B14F-4D97-AF65-F5344CB8AC3E}">
        <p14:creationId xmlns:p14="http://schemas.microsoft.com/office/powerpoint/2010/main" val="1101053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As memas configurações foram corridas com o Redis em mode de replicação cluster, onde uma unica instancia proxy comunica com 6 instancias Redis que partilham e distribuem os dados entre eles. </a:t>
            </a:r>
          </a:p>
          <a:p>
            <a:endParaRPr lang="en-PT" dirty="0"/>
          </a:p>
          <a:p>
            <a:r>
              <a:rPr lang="en-PT" dirty="0"/>
              <a:t>Devido ao Redis implementar um modelo de consistencia eventual, verificamos que os resultados são bastante semelhantes ao primeiro teste efectuado. Este modelo consiste em responder aos pedidos do utilizador o mais rapido possivel, deixando a replicação para outras instancias do cluster um processo desempenhado no funcdo e transparente ao cliente.</a:t>
            </a:r>
          </a:p>
          <a:p>
            <a:endParaRPr lang="en-PT" dirty="0"/>
          </a:p>
          <a:p>
            <a:r>
              <a:rPr lang="en-PT" dirty="0"/>
              <a:t>No entanto, o facto de os dados estarem divididos entre as várias instancias pode explicar o facto de termos atingido resultados com desempenho um pouco acima do teste anterior, visto que cada instancia é responsável apenas por uma subset mais pequeno de dados.</a:t>
            </a:r>
          </a:p>
        </p:txBody>
      </p:sp>
      <p:sp>
        <p:nvSpPr>
          <p:cNvPr id="4" name="Slide Number Placeholder 3"/>
          <p:cNvSpPr>
            <a:spLocks noGrp="1"/>
          </p:cNvSpPr>
          <p:nvPr>
            <p:ph type="sldNum" sz="quarter" idx="5"/>
          </p:nvPr>
        </p:nvSpPr>
        <p:spPr/>
        <p:txBody>
          <a:bodyPr/>
          <a:lstStyle/>
          <a:p>
            <a:fld id="{CE617106-10B5-934B-B33E-01729AEAC530}" type="slidenum">
              <a:rPr lang="en-PT" smtClean="0"/>
              <a:t>30</a:t>
            </a:fld>
            <a:endParaRPr lang="en-PT"/>
          </a:p>
        </p:txBody>
      </p:sp>
    </p:spTree>
    <p:extLst>
      <p:ext uri="{BB962C8B-B14F-4D97-AF65-F5344CB8AC3E}">
        <p14:creationId xmlns:p14="http://schemas.microsoft.com/office/powerpoint/2010/main" val="311621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Começando então pela introdução</a:t>
            </a:r>
          </a:p>
        </p:txBody>
      </p:sp>
      <p:sp>
        <p:nvSpPr>
          <p:cNvPr id="4" name="Slide Number Placeholder 3"/>
          <p:cNvSpPr>
            <a:spLocks noGrp="1"/>
          </p:cNvSpPr>
          <p:nvPr>
            <p:ph type="sldNum" sz="quarter" idx="5"/>
          </p:nvPr>
        </p:nvSpPr>
        <p:spPr/>
        <p:txBody>
          <a:bodyPr/>
          <a:lstStyle/>
          <a:p>
            <a:fld id="{CE617106-10B5-934B-B33E-01729AEAC530}" type="slidenum">
              <a:rPr lang="en-PT" smtClean="0"/>
              <a:t>3</a:t>
            </a:fld>
            <a:endParaRPr lang="en-PT"/>
          </a:p>
        </p:txBody>
      </p:sp>
    </p:spTree>
    <p:extLst>
      <p:ext uri="{BB962C8B-B14F-4D97-AF65-F5344CB8AC3E}">
        <p14:creationId xmlns:p14="http://schemas.microsoft.com/office/powerpoint/2010/main" val="389395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Ao observar as métricas complementares, verificamos que, tanto na instancia Redis como na instancia do Proxy, quando estes correm em ambientes confiaveis consome significamente mais CPU do que instancias que correm em memoria desprotegida. Isto deve-se à gestão de memoria protegida, assim como tambem a presença dos serviços de atestação locais.</a:t>
            </a:r>
          </a:p>
          <a:p>
            <a:endParaRPr lang="en-PT" dirty="0"/>
          </a:p>
          <a:p>
            <a:r>
              <a:rPr lang="en-PT" dirty="0"/>
              <a:t>Quanto à utilização de memoria pelas instancias Redis, verificamos que, devido ao facto de o Redis ser uma tecnologia de armazenamento em memória, a memoria utilizada pela instancia está diretamente relacionada com o tamanho do conjunto de dados armazenados. Seguindo uma linha crescente durante testes de inserção de dados, e mantendo estável aquando dos testes de pesquisa. No entanto, verificamos que, observando a linha do Redis cifrado homomorficamente a grande diferença nos valores de memoria utilizados. </a:t>
            </a:r>
          </a:p>
          <a:p>
            <a:endParaRPr lang="en-PT" dirty="0"/>
          </a:p>
          <a:p>
            <a:r>
              <a:rPr lang="en-PT" dirty="0"/>
              <a:t>O facto de cifrar homomorficamente os dados, assim como a adição de provas de integridade aos mesmos, aumenta significamente o tamanho de cada par chave valor, resultando num conjunto de dados com cerca de o dobro do tamanho quando comparado a configurações não cifradas.</a:t>
            </a:r>
          </a:p>
          <a:p>
            <a:endParaRPr lang="en-PT" dirty="0"/>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31</a:t>
            </a:fld>
            <a:endParaRPr lang="en-PT"/>
          </a:p>
        </p:txBody>
      </p:sp>
    </p:spTree>
    <p:extLst>
      <p:ext uri="{BB962C8B-B14F-4D97-AF65-F5344CB8AC3E}">
        <p14:creationId xmlns:p14="http://schemas.microsoft.com/office/powerpoint/2010/main" val="947833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Nesta segunda bateria de testes, reunimos metricas sobre as operações de cifra homomorfica, comparando uma solução base, com instancias do Redis correndo cifras standrad AES e tambem cifras homomorficas. </a:t>
            </a:r>
          </a:p>
          <a:p>
            <a:endParaRPr lang="en-PT" dirty="0"/>
          </a:p>
          <a:p>
            <a:r>
              <a:rPr lang="en-PT" dirty="0"/>
              <a:t>Nas operações de Soma, verificamos que  a cifra homomorfica, embora aumentando o nivel de privacidade, torna-se bastante mais lenta do qualquer outra configuração, devido à complexidade e ao tamanho das chaves utilizadas, declarando perdas de desempenho até 35%. </a:t>
            </a:r>
          </a:p>
          <a:p>
            <a:endParaRPr lang="en-PT" dirty="0"/>
          </a:p>
          <a:p>
            <a:r>
              <a:rPr lang="en-PT" dirty="0"/>
              <a:t>Já em operação de pesquisa, a utilização de cifra homomorfica revelou uma melhoria de desmpenho quanto a uma soluçao cifrada com algoritmos não homomorficas, ficando ainda assim, cerca de 25% atrás do desmpenho por uma solução não cifrada.</a:t>
            </a:r>
          </a:p>
        </p:txBody>
      </p:sp>
      <p:sp>
        <p:nvSpPr>
          <p:cNvPr id="4" name="Slide Number Placeholder 3"/>
          <p:cNvSpPr>
            <a:spLocks noGrp="1"/>
          </p:cNvSpPr>
          <p:nvPr>
            <p:ph type="sldNum" sz="quarter" idx="5"/>
          </p:nvPr>
        </p:nvSpPr>
        <p:spPr/>
        <p:txBody>
          <a:bodyPr/>
          <a:lstStyle/>
          <a:p>
            <a:fld id="{CE617106-10B5-934B-B33E-01729AEAC530}" type="slidenum">
              <a:rPr lang="en-PT" smtClean="0"/>
              <a:t>32</a:t>
            </a:fld>
            <a:endParaRPr lang="en-PT"/>
          </a:p>
        </p:txBody>
      </p:sp>
    </p:spTree>
    <p:extLst>
      <p:ext uri="{BB962C8B-B14F-4D97-AF65-F5344CB8AC3E}">
        <p14:creationId xmlns:p14="http://schemas.microsoft.com/office/powerpoint/2010/main" val="3672917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33</a:t>
            </a:fld>
            <a:endParaRPr lang="en-PT"/>
          </a:p>
        </p:txBody>
      </p:sp>
    </p:spTree>
    <p:extLst>
      <p:ext uri="{BB962C8B-B14F-4D97-AF65-F5344CB8AC3E}">
        <p14:creationId xmlns:p14="http://schemas.microsoft.com/office/powerpoint/2010/main" val="884171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concluir esta apresentação, relembramos então as contribuições indicadas no inicio da apresentação e cruzamos referencias com os resultados obtidos para concluir que conseguimos implementar um sistema de armazenamento de dados mantidos em memória, de forma confiavél, segura e integra, reduzindo a nossa base de confiança apenas para um processador fisico, o processador Intel SGX.</a:t>
            </a:r>
          </a:p>
          <a:p>
            <a:endParaRPr lang="en-PT" dirty="0"/>
          </a:p>
          <a:p>
            <a:r>
              <a:rPr lang="en-PT" dirty="0"/>
              <a:t>A linha entre desmepnho e segurança não é uma linha estática, mas depende bastante do caso de uso a que se faz referencia. Conseguimos avaliar que a solução implementada perde cerca de 20% de desempenho para uma solução não protegida, e a sua validade foi confirmada com sucesso.</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34</a:t>
            </a:fld>
            <a:endParaRPr lang="en-PT"/>
          </a:p>
        </p:txBody>
      </p:sp>
    </p:spTree>
    <p:extLst>
      <p:ext uri="{BB962C8B-B14F-4D97-AF65-F5344CB8AC3E}">
        <p14:creationId xmlns:p14="http://schemas.microsoft.com/office/powerpoint/2010/main" val="73585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dirty="0"/>
              <a:t>Por fim, foi identificado algum trabalho que pode ser realizado no futuro de maneira a completar ainda mais a solução. Na area dos ambientes de execução confiavél, o avanço da tecnologia é constante e a integração do SGX versão 2 ainda em desenvolvimento, pode ajudar com algumas limitações de memoria. Por outro lado, a atestação implementada, funciona apenas na inicialização das instancias, e a mudança da mesma para funcionar em tempo de execução é uma mais valia.</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Quanto ao Redis, ficou por implementar na solução uma maneira de asegurar a persistencia segura dos dados, visto que esta solução é mantida em memoria volatil e não persistente.</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Referente ao Proxy, a versão implementada é identificado como um ponto de falha unica, e a replicação do proxy, pode ajudar à disponibilidade de todo o sistema. Assim como a implementação para o suporte para varios clientes diferentes de forma segura e isolada.</a:t>
            </a:r>
          </a:p>
        </p:txBody>
      </p:sp>
      <p:sp>
        <p:nvSpPr>
          <p:cNvPr id="4" name="Slide Number Placeholder 3"/>
          <p:cNvSpPr>
            <a:spLocks noGrp="1"/>
          </p:cNvSpPr>
          <p:nvPr>
            <p:ph type="sldNum" sz="quarter" idx="5"/>
          </p:nvPr>
        </p:nvSpPr>
        <p:spPr/>
        <p:txBody>
          <a:bodyPr/>
          <a:lstStyle/>
          <a:p>
            <a:fld id="{CE617106-10B5-934B-B33E-01729AEAC530}" type="slidenum">
              <a:rPr lang="en-PT" smtClean="0"/>
              <a:t>35</a:t>
            </a:fld>
            <a:endParaRPr lang="en-PT"/>
          </a:p>
        </p:txBody>
      </p:sp>
    </p:spTree>
    <p:extLst>
      <p:ext uri="{BB962C8B-B14F-4D97-AF65-F5344CB8AC3E}">
        <p14:creationId xmlns:p14="http://schemas.microsoft.com/office/powerpoint/2010/main" val="1888508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Aqui termino a minha apresentação e estou disponivel para qualquer questão que tenha surgido. Muito obrigado.</a:t>
            </a:r>
          </a:p>
        </p:txBody>
      </p:sp>
      <p:sp>
        <p:nvSpPr>
          <p:cNvPr id="4" name="Slide Number Placeholder 3"/>
          <p:cNvSpPr>
            <a:spLocks noGrp="1"/>
          </p:cNvSpPr>
          <p:nvPr>
            <p:ph type="sldNum" sz="quarter" idx="5"/>
          </p:nvPr>
        </p:nvSpPr>
        <p:spPr/>
        <p:txBody>
          <a:bodyPr/>
          <a:lstStyle/>
          <a:p>
            <a:fld id="{CE617106-10B5-934B-B33E-01729AEAC530}" type="slidenum">
              <a:rPr lang="en-PT" smtClean="0"/>
              <a:t>36</a:t>
            </a:fld>
            <a:endParaRPr lang="en-PT"/>
          </a:p>
        </p:txBody>
      </p:sp>
    </p:spTree>
    <p:extLst>
      <p:ext uri="{BB962C8B-B14F-4D97-AF65-F5344CB8AC3E}">
        <p14:creationId xmlns:p14="http://schemas.microsoft.com/office/powerpoint/2010/main" val="1797069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44</a:t>
            </a:fld>
            <a:endParaRPr lang="en-PT"/>
          </a:p>
        </p:txBody>
      </p:sp>
    </p:spTree>
    <p:extLst>
      <p:ext uri="{BB962C8B-B14F-4D97-AF65-F5344CB8AC3E}">
        <p14:creationId xmlns:p14="http://schemas.microsoft.com/office/powerpoint/2010/main" val="2186953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45</a:t>
            </a:fld>
            <a:endParaRPr lang="en-PT"/>
          </a:p>
        </p:txBody>
      </p:sp>
    </p:spTree>
    <p:extLst>
      <p:ext uri="{BB962C8B-B14F-4D97-AF65-F5344CB8AC3E}">
        <p14:creationId xmlns:p14="http://schemas.microsoft.com/office/powerpoint/2010/main" val="717620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46</a:t>
            </a:fld>
            <a:endParaRPr lang="en-PT"/>
          </a:p>
        </p:txBody>
      </p:sp>
    </p:spTree>
    <p:extLst>
      <p:ext uri="{BB962C8B-B14F-4D97-AF65-F5344CB8AC3E}">
        <p14:creationId xmlns:p14="http://schemas.microsoft.com/office/powerpoint/2010/main" val="2197483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47</a:t>
            </a:fld>
            <a:endParaRPr lang="en-PT"/>
          </a:p>
        </p:txBody>
      </p:sp>
    </p:spTree>
    <p:extLst>
      <p:ext uri="{BB962C8B-B14F-4D97-AF65-F5344CB8AC3E}">
        <p14:creationId xmlns:p14="http://schemas.microsoft.com/office/powerpoint/2010/main" val="1194015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a:t>Sabemos que </a:t>
            </a:r>
            <a:r>
              <a:rPr lang="en-PT" dirty="0"/>
              <a:t>a quantidade de dados a circular pela internet tem vindo a aumentar significamente nos ultimos anos. Como podemos ver no gráfico situado há esquerda, não só aumenta a quantidade de dados como também a percentagem desses dados que são processados e armazenados em centros em cloud, representando esta ultima, em 2018, com mais de 75% de todo o trafego.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C</a:t>
            </a:r>
            <a:r>
              <a:rPr lang="en-GB" dirty="0"/>
              <a:t>o</a:t>
            </a:r>
            <a:r>
              <a:rPr lang="en-PT" dirty="0"/>
              <a:t>m este aumento de quantidade de dados, foi preciso tambem adapatar as soluções de armazenamento, e observamos um aumento da popularidade de bases de dados não relacionais, devido à sua flexibilidade, rapidez e capacidade de processemento.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Simultaneamente, observamos também um aumento da consciencia do publico em relação à privacidade destes mesmos dados. O aumento do escrutinio da segunraça da internet tem como objectivo garantir que dados pessoais e sensiveis se mantem confidenciais.</a:t>
            </a:r>
          </a:p>
        </p:txBody>
      </p:sp>
      <p:sp>
        <p:nvSpPr>
          <p:cNvPr id="4" name="Slide Number Placeholder 3"/>
          <p:cNvSpPr>
            <a:spLocks noGrp="1"/>
          </p:cNvSpPr>
          <p:nvPr>
            <p:ph type="sldNum" sz="quarter" idx="5"/>
          </p:nvPr>
        </p:nvSpPr>
        <p:spPr/>
        <p:txBody>
          <a:bodyPr/>
          <a:lstStyle/>
          <a:p>
            <a:fld id="{CE617106-10B5-934B-B33E-01729AEAC530}" type="slidenum">
              <a:rPr lang="en-PT" smtClean="0"/>
              <a:t>4</a:t>
            </a:fld>
            <a:endParaRPr lang="en-PT"/>
          </a:p>
        </p:txBody>
      </p:sp>
    </p:spTree>
    <p:extLst>
      <p:ext uri="{BB962C8B-B14F-4D97-AF65-F5344CB8AC3E}">
        <p14:creationId xmlns:p14="http://schemas.microsoft.com/office/powerpoint/2010/main" val="237210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attestation service. Explain better TEE. Codigo carregado para ser executado dentro de uma memori aprotegiada que é geriada dentro do proprio processador.</a:t>
            </a:r>
          </a:p>
          <a:p>
            <a:r>
              <a:rPr lang="en-PT" dirty="0"/>
              <a:t>Attestatação dá garantias que o codigo injectado é o correcto</a:t>
            </a:r>
          </a:p>
          <a:p>
            <a:endParaRPr lang="en-PT" dirty="0"/>
          </a:p>
          <a:p>
            <a:r>
              <a:rPr lang="en-PT" dirty="0"/>
              <a:t>Virtualization dá transparencia para a aplicação </a:t>
            </a:r>
          </a:p>
        </p:txBody>
      </p:sp>
      <p:sp>
        <p:nvSpPr>
          <p:cNvPr id="4" name="Slide Number Placeholder 3"/>
          <p:cNvSpPr>
            <a:spLocks noGrp="1"/>
          </p:cNvSpPr>
          <p:nvPr>
            <p:ph type="sldNum" sz="quarter" idx="5"/>
          </p:nvPr>
        </p:nvSpPr>
        <p:spPr/>
        <p:txBody>
          <a:bodyPr/>
          <a:lstStyle/>
          <a:p>
            <a:fld id="{CE617106-10B5-934B-B33E-01729AEAC530}" type="slidenum">
              <a:rPr lang="en-PT" smtClean="0"/>
              <a:t>49</a:t>
            </a:fld>
            <a:endParaRPr lang="en-PT"/>
          </a:p>
        </p:txBody>
      </p:sp>
    </p:spTree>
    <p:extLst>
      <p:ext uri="{BB962C8B-B14F-4D97-AF65-F5344CB8AC3E}">
        <p14:creationId xmlns:p14="http://schemas.microsoft.com/office/powerpoint/2010/main" val="2452402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attestation service. Explain better TEE. Codigo carregado para ser executado dentro de uma memori aprotegiada que é geriada dentro do proprio processador.</a:t>
            </a:r>
          </a:p>
          <a:p>
            <a:r>
              <a:rPr lang="en-PT" dirty="0"/>
              <a:t>Attestatação dá garantias que o codigo injectado é o correcto</a:t>
            </a:r>
          </a:p>
          <a:p>
            <a:endParaRPr lang="en-PT" dirty="0"/>
          </a:p>
          <a:p>
            <a:r>
              <a:rPr lang="en-PT" dirty="0"/>
              <a:t>Virtualization dá transparencia para a aplicação </a:t>
            </a:r>
          </a:p>
        </p:txBody>
      </p:sp>
      <p:sp>
        <p:nvSpPr>
          <p:cNvPr id="4" name="Slide Number Placeholder 3"/>
          <p:cNvSpPr>
            <a:spLocks noGrp="1"/>
          </p:cNvSpPr>
          <p:nvPr>
            <p:ph type="sldNum" sz="quarter" idx="5"/>
          </p:nvPr>
        </p:nvSpPr>
        <p:spPr/>
        <p:txBody>
          <a:bodyPr/>
          <a:lstStyle/>
          <a:p>
            <a:fld id="{CE617106-10B5-934B-B33E-01729AEAC530}" type="slidenum">
              <a:rPr lang="en-PT" smtClean="0"/>
              <a:t>50</a:t>
            </a:fld>
            <a:endParaRPr lang="en-PT"/>
          </a:p>
        </p:txBody>
      </p:sp>
    </p:spTree>
    <p:extLst>
      <p:ext uri="{BB962C8B-B14F-4D97-AF65-F5344CB8AC3E}">
        <p14:creationId xmlns:p14="http://schemas.microsoft.com/office/powerpoint/2010/main" val="3204067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53</a:t>
            </a:fld>
            <a:endParaRPr lang="en-PT"/>
          </a:p>
        </p:txBody>
      </p:sp>
    </p:spTree>
    <p:extLst>
      <p:ext uri="{BB962C8B-B14F-4D97-AF65-F5344CB8AC3E}">
        <p14:creationId xmlns:p14="http://schemas.microsoft.com/office/powerpoint/2010/main" val="4193528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54</a:t>
            </a:fld>
            <a:endParaRPr lang="en-PT"/>
          </a:p>
        </p:txBody>
      </p:sp>
    </p:spTree>
    <p:extLst>
      <p:ext uri="{BB962C8B-B14F-4D97-AF65-F5344CB8AC3E}">
        <p14:creationId xmlns:p14="http://schemas.microsoft.com/office/powerpoint/2010/main" val="3127729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55</a:t>
            </a:fld>
            <a:endParaRPr lang="en-PT"/>
          </a:p>
        </p:txBody>
      </p:sp>
    </p:spTree>
    <p:extLst>
      <p:ext uri="{BB962C8B-B14F-4D97-AF65-F5344CB8AC3E}">
        <p14:creationId xmlns:p14="http://schemas.microsoft.com/office/powerpoint/2010/main" val="2609857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56</a:t>
            </a:fld>
            <a:endParaRPr lang="en-PT"/>
          </a:p>
        </p:txBody>
      </p:sp>
    </p:spTree>
    <p:extLst>
      <p:ext uri="{BB962C8B-B14F-4D97-AF65-F5344CB8AC3E}">
        <p14:creationId xmlns:p14="http://schemas.microsoft.com/office/powerpoint/2010/main" val="816820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57</a:t>
            </a:fld>
            <a:endParaRPr lang="en-PT"/>
          </a:p>
        </p:txBody>
      </p:sp>
    </p:spTree>
    <p:extLst>
      <p:ext uri="{BB962C8B-B14F-4D97-AF65-F5344CB8AC3E}">
        <p14:creationId xmlns:p14="http://schemas.microsoft.com/office/powerpoint/2010/main" val="389449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Mas então, porque mudar para a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Estes sistemas possibilitam uma maior facilidade de gestão dos projectos tanto para pequenas empresas mas tambem para grandes companhias, tal como a escalabilidade flexivel, o aumento da disponibilidade em geral, e automatização de varios fluxos de trabalho. Isto reflecte diretamente na produtividade e agilidade das equipas de desenvolvimento, e tudo isto pagando apenas pelos recursos utilizados, podendo assim reduzir os custos gerais de um projecto.</a:t>
            </a:r>
          </a:p>
          <a:p>
            <a:endParaRPr lang="en-PT" dirty="0"/>
          </a:p>
          <a:p>
            <a:r>
              <a:rPr lang="en-PT" dirty="0"/>
              <a:t>No entanto, esta facilidade obtida não vem sem as suas desvantagens</a:t>
            </a:r>
          </a:p>
        </p:txBody>
      </p:sp>
      <p:sp>
        <p:nvSpPr>
          <p:cNvPr id="4" name="Slide Number Placeholder 3"/>
          <p:cNvSpPr>
            <a:spLocks noGrp="1"/>
          </p:cNvSpPr>
          <p:nvPr>
            <p:ph type="sldNum" sz="quarter" idx="5"/>
          </p:nvPr>
        </p:nvSpPr>
        <p:spPr/>
        <p:txBody>
          <a:bodyPr/>
          <a:lstStyle/>
          <a:p>
            <a:fld id="{CE617106-10B5-934B-B33E-01729AEAC530}" type="slidenum">
              <a:rPr lang="en-PT" smtClean="0"/>
              <a:t>5</a:t>
            </a:fld>
            <a:endParaRPr lang="en-PT"/>
          </a:p>
        </p:txBody>
      </p:sp>
    </p:spTree>
    <p:extLst>
      <p:ext uri="{BB962C8B-B14F-4D97-AF65-F5344CB8AC3E}">
        <p14:creationId xmlns:p14="http://schemas.microsoft.com/office/powerpoint/2010/main" val="132183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 facto de </a:t>
            </a:r>
            <a:r>
              <a:rPr lang="en-GB" dirty="0" err="1"/>
              <a:t>corrermos</a:t>
            </a:r>
            <a:r>
              <a:rPr lang="en-GB" dirty="0"/>
              <a:t> </a:t>
            </a:r>
            <a:r>
              <a:rPr lang="en-GB" dirty="0" err="1"/>
              <a:t>aplicações</a:t>
            </a:r>
            <a:r>
              <a:rPr lang="en-GB" dirty="0"/>
              <a:t> </a:t>
            </a:r>
            <a:r>
              <a:rPr lang="en-GB" dirty="0" err="1"/>
              <a:t>em</a:t>
            </a:r>
            <a:r>
              <a:rPr lang="en-GB" dirty="0"/>
              <a:t> </a:t>
            </a:r>
            <a:r>
              <a:rPr lang="en-GB" dirty="0" err="1"/>
              <a:t>lugares</a:t>
            </a:r>
            <a:r>
              <a:rPr lang="en-GB" dirty="0"/>
              <a:t> </a:t>
            </a:r>
            <a:r>
              <a:rPr lang="en-GB" dirty="0" err="1"/>
              <a:t>remotos</a:t>
            </a:r>
            <a:r>
              <a:rPr lang="en-GB" dirty="0"/>
              <a:t> </a:t>
            </a:r>
            <a:r>
              <a:rPr lang="en-GB" dirty="0" err="1"/>
              <a:t>aumenta</a:t>
            </a:r>
            <a:r>
              <a:rPr lang="en-GB" dirty="0"/>
              <a:t> </a:t>
            </a:r>
            <a:r>
              <a:rPr lang="en-GB" dirty="0" err="1"/>
              <a:t>não</a:t>
            </a:r>
            <a:r>
              <a:rPr lang="en-GB" dirty="0"/>
              <a:t> </a:t>
            </a:r>
            <a:r>
              <a:rPr lang="en-GB" dirty="0" err="1"/>
              <a:t>só</a:t>
            </a:r>
            <a:r>
              <a:rPr lang="en-GB" dirty="0"/>
              <a:t> a </a:t>
            </a:r>
            <a:r>
              <a:rPr lang="en-GB" dirty="0" err="1"/>
              <a:t>superficie</a:t>
            </a:r>
            <a:r>
              <a:rPr lang="en-GB" dirty="0"/>
              <a:t> de </a:t>
            </a:r>
            <a:r>
              <a:rPr lang="en-GB" dirty="0" err="1"/>
              <a:t>ataque</a:t>
            </a:r>
            <a:r>
              <a:rPr lang="en-GB" dirty="0"/>
              <a:t>, </a:t>
            </a:r>
            <a:r>
              <a:rPr lang="en-GB" dirty="0" err="1"/>
              <a:t>como</a:t>
            </a:r>
            <a:r>
              <a:rPr lang="en-GB" dirty="0"/>
              <a:t> </a:t>
            </a:r>
            <a:r>
              <a:rPr lang="en-GB" dirty="0" err="1"/>
              <a:t>tambem</a:t>
            </a:r>
            <a:r>
              <a:rPr lang="en-GB" dirty="0"/>
              <a:t> a </a:t>
            </a:r>
            <a:r>
              <a:rPr lang="en-GB" dirty="0" err="1"/>
              <a:t>preocupação</a:t>
            </a:r>
            <a:r>
              <a:rPr lang="en-GB" dirty="0"/>
              <a:t> com a </a:t>
            </a:r>
            <a:r>
              <a:rPr lang="en-GB" dirty="0" err="1"/>
              <a:t>segurança</a:t>
            </a:r>
            <a:r>
              <a:rPr lang="en-GB" dirty="0"/>
              <a:t> dos dados. </a:t>
            </a:r>
            <a:r>
              <a:rPr lang="en-GB" dirty="0" err="1"/>
              <a:t>Quando</a:t>
            </a:r>
            <a:r>
              <a:rPr lang="en-GB" dirty="0"/>
              <a:t> </a:t>
            </a:r>
            <a:r>
              <a:rPr lang="en-GB" dirty="0" err="1"/>
              <a:t>comparado</a:t>
            </a:r>
            <a:r>
              <a:rPr lang="en-GB" dirty="0"/>
              <a:t> a um </a:t>
            </a:r>
            <a:r>
              <a:rPr lang="en-GB" dirty="0" err="1"/>
              <a:t>centro</a:t>
            </a:r>
            <a:r>
              <a:rPr lang="en-GB" dirty="0"/>
              <a:t> de dados privado </a:t>
            </a:r>
            <a:r>
              <a:rPr lang="en-GB" dirty="0" err="1"/>
              <a:t>ou</a:t>
            </a:r>
            <a:r>
              <a:rPr lang="en-GB" dirty="0"/>
              <a:t> </a:t>
            </a:r>
            <a:r>
              <a:rPr lang="en-GB" dirty="0" err="1"/>
              <a:t>tradicional</a:t>
            </a:r>
            <a:r>
              <a:rPr lang="en-GB" dirty="0"/>
              <a:t>, a </a:t>
            </a:r>
            <a:r>
              <a:rPr lang="en-GB" dirty="0" err="1"/>
              <a:t>segurança</a:t>
            </a:r>
            <a:r>
              <a:rPr lang="en-GB" dirty="0"/>
              <a:t> </a:t>
            </a:r>
            <a:r>
              <a:rPr lang="en-GB" dirty="0" err="1"/>
              <a:t>pode</a:t>
            </a:r>
            <a:r>
              <a:rPr lang="en-GB" dirty="0"/>
              <a:t> </a:t>
            </a:r>
            <a:r>
              <a:rPr lang="en-GB" dirty="0" err="1"/>
              <a:t>tornar</a:t>
            </a:r>
            <a:r>
              <a:rPr lang="en-GB" dirty="0"/>
              <a:t>-se </a:t>
            </a:r>
            <a:r>
              <a:rPr lang="en-GB" dirty="0" err="1"/>
              <a:t>uma</a:t>
            </a:r>
            <a:r>
              <a:rPr lang="en-GB" dirty="0"/>
              <a:t> </a:t>
            </a:r>
            <a:r>
              <a:rPr lang="en-GB" dirty="0" err="1"/>
              <a:t>barreira</a:t>
            </a:r>
            <a:r>
              <a:rPr lang="en-GB" dirty="0"/>
              <a:t> para </a:t>
            </a:r>
            <a:r>
              <a:rPr lang="en-GB" dirty="0" err="1"/>
              <a:t>adoção</a:t>
            </a:r>
            <a:r>
              <a:rPr lang="en-GB" dirty="0"/>
              <a:t> </a:t>
            </a:r>
            <a:r>
              <a:rPr lang="en-GB" dirty="0" err="1"/>
              <a:t>destes</a:t>
            </a:r>
            <a:r>
              <a:rPr lang="en-GB" dirty="0"/>
              <a:t> </a:t>
            </a:r>
            <a:r>
              <a:rPr lang="en-GB" dirty="0" err="1"/>
              <a:t>serviços</a:t>
            </a:r>
            <a:r>
              <a:rPr lang="en-GB" dirty="0"/>
              <a:t>.</a:t>
            </a: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6</a:t>
            </a:fld>
            <a:endParaRPr lang="en-PT"/>
          </a:p>
        </p:txBody>
      </p:sp>
    </p:spTree>
    <p:extLst>
      <p:ext uri="{BB962C8B-B14F-4D97-AF65-F5344CB8AC3E}">
        <p14:creationId xmlns:p14="http://schemas.microsoft.com/office/powerpoint/2010/main" val="9274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 ser visto nestes incidentes recentes, os indices de ataques a sistemas de cloud são algo elevados, com tendencia para crescer à medida que mais dados para lá são movidos.</a:t>
            </a:r>
          </a:p>
        </p:txBody>
      </p:sp>
      <p:sp>
        <p:nvSpPr>
          <p:cNvPr id="4" name="Slide Number Placeholder 3"/>
          <p:cNvSpPr>
            <a:spLocks noGrp="1"/>
          </p:cNvSpPr>
          <p:nvPr>
            <p:ph type="sldNum" sz="quarter" idx="5"/>
          </p:nvPr>
        </p:nvSpPr>
        <p:spPr/>
        <p:txBody>
          <a:bodyPr/>
          <a:lstStyle/>
          <a:p>
            <a:fld id="{CE617106-10B5-934B-B33E-01729AEAC530}" type="slidenum">
              <a:rPr lang="en-PT" smtClean="0"/>
              <a:t>7</a:t>
            </a:fld>
            <a:endParaRPr lang="en-PT"/>
          </a:p>
        </p:txBody>
      </p:sp>
    </p:spTree>
    <p:extLst>
      <p:ext uri="{BB962C8B-B14F-4D97-AF65-F5344CB8AC3E}">
        <p14:creationId xmlns:p14="http://schemas.microsoft.com/office/powerpoint/2010/main" val="395876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 esta informção, podemos começar a definir o modelo de adversário da dissertação. Á direita, temos uma tipica arquitecture em cloud, onde aplicações partilham recursos fisicos num centro de dados.</a:t>
            </a:r>
          </a:p>
          <a:p>
            <a:endParaRPr lang="en-PT" dirty="0"/>
          </a:p>
          <a:p>
            <a:r>
              <a:rPr lang="en-PT" dirty="0"/>
              <a:t>Começamos então por identificar que os problemas poderam partir de atacantes externos ao sistema, que normalmente exploram vulnerabilidades nos sistemas de controlo de acessos, ganhando privilégios na maquina, instalando processos maliciosos conseguindo assim monitorizar memoria de uma aplicação, quebrando a confidencialidade dos dados.</a:t>
            </a:r>
          </a:p>
        </p:txBody>
      </p:sp>
      <p:sp>
        <p:nvSpPr>
          <p:cNvPr id="4" name="Slide Number Placeholder 3"/>
          <p:cNvSpPr>
            <a:spLocks noGrp="1"/>
          </p:cNvSpPr>
          <p:nvPr>
            <p:ph type="sldNum" sz="quarter" idx="5"/>
          </p:nvPr>
        </p:nvSpPr>
        <p:spPr/>
        <p:txBody>
          <a:bodyPr/>
          <a:lstStyle/>
          <a:p>
            <a:fld id="{CE617106-10B5-934B-B33E-01729AEAC530}" type="slidenum">
              <a:rPr lang="en-PT" smtClean="0"/>
              <a:t>8</a:t>
            </a:fld>
            <a:endParaRPr lang="en-PT"/>
          </a:p>
        </p:txBody>
      </p:sp>
    </p:spTree>
    <p:extLst>
      <p:ext uri="{BB962C8B-B14F-4D97-AF65-F5344CB8AC3E}">
        <p14:creationId xmlns:p14="http://schemas.microsoft.com/office/powerpoint/2010/main" val="267576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Visto que a aplicação está agora a viver num lugar remoto, teremos que considerar também ataques internos, onde administradores maliciosos, com acessos e credenciais priveligiadas podem também, dentro do mesmo modelo, monitorizar a memória da aplicação, quebrando assim a confidencialidade dos dados. </a:t>
            </a:r>
          </a:p>
          <a:p>
            <a:endParaRPr lang="en-PT" dirty="0"/>
          </a:p>
          <a:p>
            <a:r>
              <a:rPr lang="en-PT" dirty="0"/>
              <a:t>De notar que admintimos o modelo de Honesto mas Curioso, onde individuos com acesso fisico às maquinas, não atuam de maneira a danificar fisicamente os servidores.</a:t>
            </a:r>
          </a:p>
        </p:txBody>
      </p:sp>
      <p:sp>
        <p:nvSpPr>
          <p:cNvPr id="4" name="Slide Number Placeholder 3"/>
          <p:cNvSpPr>
            <a:spLocks noGrp="1"/>
          </p:cNvSpPr>
          <p:nvPr>
            <p:ph type="sldNum" sz="quarter" idx="5"/>
          </p:nvPr>
        </p:nvSpPr>
        <p:spPr/>
        <p:txBody>
          <a:bodyPr/>
          <a:lstStyle/>
          <a:p>
            <a:fld id="{CE617106-10B5-934B-B33E-01729AEAC530}" type="slidenum">
              <a:rPr lang="en-PT" smtClean="0"/>
              <a:t>9</a:t>
            </a:fld>
            <a:endParaRPr lang="en-PT"/>
          </a:p>
        </p:txBody>
      </p:sp>
    </p:spTree>
    <p:extLst>
      <p:ext uri="{BB962C8B-B14F-4D97-AF65-F5344CB8AC3E}">
        <p14:creationId xmlns:p14="http://schemas.microsoft.com/office/powerpoint/2010/main" val="230460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543BC-5160-0D48-9860-ABA55B33FBEA}"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3249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pt-PT"/>
              <a:t>Clique para editar o estilo de título do Modelo Global</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4F0E55FF-E26B-344B-8B4D-8F0878AE54C3}"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32544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475910EE-A397-F249-889F-428309FB0E2D}"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32309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pt-PT"/>
              <a:t>Clique para editar o estilo de título do Modelo Global</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2" name="Date Placeholder 1"/>
          <p:cNvSpPr>
            <a:spLocks noGrp="1"/>
          </p:cNvSpPr>
          <p:nvPr>
            <p:ph type="dt" sz="half" idx="10"/>
          </p:nvPr>
        </p:nvSpPr>
        <p:spPr/>
        <p:txBody>
          <a:bodyPr/>
          <a:lstStyle/>
          <a:p>
            <a:fld id="{06DEE78D-35E9-E146-82D7-E11AED7B0064}" type="datetime1">
              <a:rPr lang="en-US" smtClean="0"/>
              <a:t>2/11/21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418931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5A74F2CF-B2C0-C94D-B052-E4226A508BA7}"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623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2BA0288D-145D-0E4B-A96E-1E0A5743795B}"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62282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pt-PT"/>
              <a:t>Clique para editar o estilo de título do Modelo Global</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F5C2753B-D5E5-884F-A083-0DB77A71E0BB}"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44667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3145FB31-6D8A-CE49-A54C-23AE299873E2}"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62518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601E198E-5E55-CF44-9BD3-3955597660C6}"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8674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7" name="Date Placeholder 6"/>
          <p:cNvSpPr>
            <a:spLocks noGrp="1"/>
          </p:cNvSpPr>
          <p:nvPr>
            <p:ph type="dt" sz="half" idx="10"/>
          </p:nvPr>
        </p:nvSpPr>
        <p:spPr/>
        <p:txBody>
          <a:bodyPr/>
          <a:lstStyle/>
          <a:p>
            <a:fld id="{77263477-8596-6D4B-A9BA-4415F21BD6CA}" type="datetime1">
              <a:rPr lang="en-US" smtClean="0"/>
              <a:t>2/11/21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4977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A134EE7-14CA-6D43-AF23-A19431C7BF3D}" type="datetime1">
              <a:rPr lang="en-US" smtClean="0"/>
              <a:t>2/11/21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83498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44794-9BE2-0B4B-A47C-4897614FE1EE}" type="datetime1">
              <a:rPr lang="en-US" smtClean="0"/>
              <a:t>2/11/21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70653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PT"/>
              <a:t>Editar os estilos de texto do Modelo Global
Segundo nível
Terceiro nível
Quarto nível
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2C7B4857-1D15-E34B-8A2A-4574FC833D90}"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3470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pt-PT"/>
              <a:t>Clique para editar o estilo de título do Modelo Global</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D13B4A2-0AC1-DD4C-9423-FB850105EA5E}" type="datetime1">
              <a:rPr lang="en-US" smtClean="0"/>
              <a:t>2/11/21</a:t>
            </a:fld>
            <a:endParaRPr lang="pt-PT"/>
          </a:p>
        </p:txBody>
      </p:sp>
      <p:sp>
        <p:nvSpPr>
          <p:cNvPr id="6" name="Footer Placeholder 5"/>
          <p:cNvSpPr>
            <a:spLocks noGrp="1"/>
          </p:cNvSpPr>
          <p:nvPr>
            <p:ph type="ftr" sz="quarter" idx="11"/>
          </p:nvPr>
        </p:nvSpPr>
        <p:spPr>
          <a:xfrm>
            <a:off x="590396" y="6041362"/>
            <a:ext cx="3295413" cy="365125"/>
          </a:xfrm>
        </p:spPr>
        <p:txBody>
          <a:bodyPr/>
          <a:lstStyle/>
          <a:p>
            <a:endParaRPr lang="pt-PT"/>
          </a:p>
        </p:txBody>
      </p:sp>
      <p:sp>
        <p:nvSpPr>
          <p:cNvPr id="7" name="Slide Number Placeholder 6"/>
          <p:cNvSpPr>
            <a:spLocks noGrp="1"/>
          </p:cNvSpPr>
          <p:nvPr>
            <p:ph type="sldNum" sz="quarter" idx="12"/>
          </p:nvPr>
        </p:nvSpPr>
        <p:spPr>
          <a:xfrm>
            <a:off x="4862689" y="5915888"/>
            <a:ext cx="1062155" cy="490599"/>
          </a:xfrm>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19693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pt-PT"/>
              <a:t>Editar os estilos de texto do Modelo Global
Segundo nível
Terceiro nível
Quarto nível
Quinto nível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pt-P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7AA91A6-5CA5-BC47-BD30-9AB99C9DA1FE}" type="datetime1">
              <a:rPr lang="en-US" smtClean="0"/>
              <a:t>2/11/21</a:t>
            </a:fld>
            <a:endParaRPr lang="pt-P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9135C31-6AD0-CA46-9D97-A5A6BD1305E0}" type="slidenum">
              <a:rPr lang="pt-PT" smtClean="0"/>
              <a:t>‹#›</a:t>
            </a:fld>
            <a:endParaRPr lang="pt-PT"/>
          </a:p>
        </p:txBody>
      </p:sp>
    </p:spTree>
    <p:extLst>
      <p:ext uri="{BB962C8B-B14F-4D97-AF65-F5344CB8AC3E}">
        <p14:creationId xmlns:p14="http://schemas.microsoft.com/office/powerpoint/2010/main" val="81199713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5.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60.svg"/><Relationship Id="rId4" Type="http://schemas.openxmlformats.org/officeDocument/2006/relationships/image" Target="../media/image46.sv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5.png"/><Relationship Id="rId7" Type="http://schemas.openxmlformats.org/officeDocument/2006/relationships/image" Target="../media/image63.png"/><Relationship Id="rId12" Type="http://schemas.openxmlformats.org/officeDocument/2006/relationships/image" Target="../media/image8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19.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5.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63.png"/><Relationship Id="rId7" Type="http://schemas.openxmlformats.org/officeDocument/2006/relationships/image" Target="../media/image93.png"/><Relationship Id="rId12" Type="http://schemas.openxmlformats.org/officeDocument/2006/relationships/image" Target="../media/image96.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95.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64.sv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anciaes/secure-redis-container"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hub.com/aanciaes/secure-redis-client" TargetMode="External"/><Relationship Id="rId4" Type="http://schemas.openxmlformats.org/officeDocument/2006/relationships/hyperlink" Target="https://github.com/aanciaes/secure-redis-prox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87.png"/><Relationship Id="rId3" Type="http://schemas.openxmlformats.org/officeDocument/2006/relationships/image" Target="../media/image45.png"/><Relationship Id="rId7" Type="http://schemas.openxmlformats.org/officeDocument/2006/relationships/image" Target="../media/image113.png"/><Relationship Id="rId12" Type="http://schemas.openxmlformats.org/officeDocument/2006/relationships/image" Target="../media/image48.svg"/><Relationship Id="rId2" Type="http://schemas.openxmlformats.org/officeDocument/2006/relationships/notesSlide" Target="../notesSlides/notesSlide39.xml"/><Relationship Id="rId16" Type="http://schemas.openxmlformats.org/officeDocument/2006/relationships/image" Target="../media/image118.svg"/><Relationship Id="rId1" Type="http://schemas.openxmlformats.org/officeDocument/2006/relationships/slideLayout" Target="../slideLayouts/slideLayout2.xml"/><Relationship Id="rId6" Type="http://schemas.openxmlformats.org/officeDocument/2006/relationships/image" Target="../media/image112.svg"/><Relationship Id="rId11" Type="http://schemas.openxmlformats.org/officeDocument/2006/relationships/image" Target="../media/image47.png"/><Relationship Id="rId5" Type="http://schemas.openxmlformats.org/officeDocument/2006/relationships/image" Target="../media/image111.png"/><Relationship Id="rId15" Type="http://schemas.openxmlformats.org/officeDocument/2006/relationships/image" Target="../media/image117.png"/><Relationship Id="rId10" Type="http://schemas.openxmlformats.org/officeDocument/2006/relationships/image" Target="../media/image116.svg"/><Relationship Id="rId4" Type="http://schemas.openxmlformats.org/officeDocument/2006/relationships/image" Target="../media/image46.svg"/><Relationship Id="rId9" Type="http://schemas.openxmlformats.org/officeDocument/2006/relationships/image" Target="../media/image115.png"/><Relationship Id="rId14" Type="http://schemas.openxmlformats.org/officeDocument/2006/relationships/image" Target="../media/image88.sv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51.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121.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88.sv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6.svg"/><Relationship Id="rId7" Type="http://schemas.openxmlformats.org/officeDocument/2006/relationships/image" Target="../media/image88.sv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2.sv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8.png"/><Relationship Id="rId7" Type="http://schemas.openxmlformats.org/officeDocument/2006/relationships/diagramColors" Target="../diagrams/colors5.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5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14.png"/><Relationship Id="rId24" Type="http://schemas.openxmlformats.org/officeDocument/2006/relationships/image" Target="../media/image27.svg"/><Relationship Id="rId32" Type="http://schemas.openxmlformats.org/officeDocument/2006/relationships/image" Target="../media/image38.svg"/><Relationship Id="rId5" Type="http://schemas.openxmlformats.org/officeDocument/2006/relationships/image" Target="../media/image33.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7.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6.svg"/><Relationship Id="rId8"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2.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6.sv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Title 1">
            <a:extLst>
              <a:ext uri="{FF2B5EF4-FFF2-40B4-BE49-F238E27FC236}">
                <a16:creationId xmlns:a16="http://schemas.microsoft.com/office/drawing/2014/main" id="{7BDDC65B-BB28-604F-845C-3A2B8907DB98}"/>
              </a:ext>
            </a:extLst>
          </p:cNvPr>
          <p:cNvSpPr txBox="1">
            <a:spLocks/>
          </p:cNvSpPr>
          <p:nvPr/>
        </p:nvSpPr>
        <p:spPr>
          <a:xfrm>
            <a:off x="481981" y="436870"/>
            <a:ext cx="5079031" cy="1304874"/>
          </a:xfrm>
          <a:prstGeom prst="rect">
            <a:avLst/>
          </a:prstGeom>
        </p:spPr>
        <p:txBody>
          <a:bodyPr anchor="t">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lumMod val="85000"/>
                  </a:schemeClr>
                </a:solidFill>
              </a:rPr>
              <a:t>Master of Science in Computer Science and Engineering </a:t>
            </a:r>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8" name="TextBox 7">
            <a:extLst>
              <a:ext uri="{FF2B5EF4-FFF2-40B4-BE49-F238E27FC236}">
                <a16:creationId xmlns:a16="http://schemas.microsoft.com/office/drawing/2014/main" id="{30112594-DD75-9946-AC66-F62B4BF9D724}"/>
              </a:ext>
            </a:extLst>
          </p:cNvPr>
          <p:cNvSpPr txBox="1"/>
          <p:nvPr/>
        </p:nvSpPr>
        <p:spPr>
          <a:xfrm>
            <a:off x="309508" y="5305082"/>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sp>
        <p:nvSpPr>
          <p:cNvPr id="11" name="TextBox 10">
            <a:extLst>
              <a:ext uri="{FF2B5EF4-FFF2-40B4-BE49-F238E27FC236}">
                <a16:creationId xmlns:a16="http://schemas.microsoft.com/office/drawing/2014/main" id="{5247D85B-6201-DD42-890B-CACAF47FE073}"/>
              </a:ext>
            </a:extLst>
          </p:cNvPr>
          <p:cNvSpPr txBox="1"/>
          <p:nvPr/>
        </p:nvSpPr>
        <p:spPr>
          <a:xfrm>
            <a:off x="9075441" y="3505944"/>
            <a:ext cx="2807051" cy="1169551"/>
          </a:xfrm>
          <a:prstGeom prst="rect">
            <a:avLst/>
          </a:prstGeom>
          <a:noFill/>
        </p:spPr>
        <p:txBody>
          <a:bodyPr wrap="square" rtlCol="0">
            <a:spAutoFit/>
          </a:bodyPr>
          <a:lstStyle/>
          <a:p>
            <a:pPr>
              <a:spcAft>
                <a:spcPts val="600"/>
              </a:spcAft>
            </a:pPr>
            <a:r>
              <a:rPr lang="en-PT" sz="2000" b="1" dirty="0">
                <a:solidFill>
                  <a:schemeClr val="bg1"/>
                </a:solidFill>
              </a:rPr>
              <a:t>Jury:</a:t>
            </a:r>
          </a:p>
          <a:p>
            <a:pPr>
              <a:spcAft>
                <a:spcPts val="600"/>
              </a:spcAft>
            </a:pPr>
            <a:r>
              <a:rPr lang="en-PT" sz="2000" dirty="0">
                <a:solidFill>
                  <a:schemeClr val="bg1"/>
                </a:solidFill>
              </a:rPr>
              <a:t>Dr. João Moura Pires</a:t>
            </a:r>
          </a:p>
          <a:p>
            <a:pPr>
              <a:spcAft>
                <a:spcPts val="600"/>
              </a:spcAft>
            </a:pPr>
            <a:r>
              <a:rPr lang="en-PT" sz="2000" dirty="0">
                <a:solidFill>
                  <a:schemeClr val="bg1"/>
                </a:solidFill>
              </a:rPr>
              <a:t>Dr. Pedro Inácio</a:t>
            </a:r>
          </a:p>
        </p:txBody>
      </p:sp>
      <p:sp>
        <p:nvSpPr>
          <p:cNvPr id="12" name="TextBox 11">
            <a:extLst>
              <a:ext uri="{FF2B5EF4-FFF2-40B4-BE49-F238E27FC236}">
                <a16:creationId xmlns:a16="http://schemas.microsoft.com/office/drawing/2014/main" id="{32E55BF0-0F09-024D-B69A-047D23164261}"/>
              </a:ext>
            </a:extLst>
          </p:cNvPr>
          <p:cNvSpPr txBox="1"/>
          <p:nvPr/>
        </p:nvSpPr>
        <p:spPr>
          <a:xfrm>
            <a:off x="9075440" y="5112722"/>
            <a:ext cx="3116560"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Dr. Henrique Domingos</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124905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27" name="Graphic 26" descr="Devil face with solid fill with solid fill">
            <a:extLst>
              <a:ext uri="{FF2B5EF4-FFF2-40B4-BE49-F238E27FC236}">
                <a16:creationId xmlns:a16="http://schemas.microsoft.com/office/drawing/2014/main" id="{C926E733-3E82-5943-87E0-874A24429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72F09AF8-9EE3-B44B-9FF1-8611860100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6" name="Left Arrow 35">
            <a:extLst>
              <a:ext uri="{FF2B5EF4-FFF2-40B4-BE49-F238E27FC236}">
                <a16:creationId xmlns:a16="http://schemas.microsoft.com/office/drawing/2014/main" id="{A88436A6-A462-EC4D-9560-E0AD9279EE33}"/>
              </a:ext>
            </a:extLst>
          </p:cNvPr>
          <p:cNvSpPr/>
          <p:nvPr/>
        </p:nvSpPr>
        <p:spPr>
          <a:xfrm>
            <a:off x="7694700" y="2721822"/>
            <a:ext cx="1127342"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Left Arrow 36">
            <a:extLst>
              <a:ext uri="{FF2B5EF4-FFF2-40B4-BE49-F238E27FC236}">
                <a16:creationId xmlns:a16="http://schemas.microsoft.com/office/drawing/2014/main" id="{CD6EB2BB-CB92-D448-8B3F-675D96681A25}"/>
              </a:ext>
            </a:extLst>
          </p:cNvPr>
          <p:cNvSpPr/>
          <p:nvPr/>
        </p:nvSpPr>
        <p:spPr>
          <a:xfrm rot="5400000">
            <a:off x="6186768" y="3371372"/>
            <a:ext cx="656444" cy="377130"/>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TextBox 47">
            <a:extLst>
              <a:ext uri="{FF2B5EF4-FFF2-40B4-BE49-F238E27FC236}">
                <a16:creationId xmlns:a16="http://schemas.microsoft.com/office/drawing/2014/main" id="{6D1396F4-F377-3745-A0CB-48DC7BD8DD8E}"/>
              </a:ext>
            </a:extLst>
          </p:cNvPr>
          <p:cNvSpPr txBox="1"/>
          <p:nvPr/>
        </p:nvSpPr>
        <p:spPr>
          <a:xfrm>
            <a:off x="166428" y="2455584"/>
            <a:ext cx="4024311" cy="3726148"/>
          </a:xfrm>
          <a:prstGeom prst="rect">
            <a:avLst/>
          </a:prstGeom>
          <a:noFill/>
        </p:spPr>
        <p:txBody>
          <a:bodyPr wrap="square" rtlCol="0">
            <a:spAutoFit/>
          </a:bodyPr>
          <a:lstStyle/>
          <a:p>
            <a:pPr marL="457200" indent="-457200">
              <a:lnSpc>
                <a:spcPct val="150000"/>
              </a:lnSpc>
              <a:buFont typeface="+mj-lt"/>
              <a:buAutoNum type="arabicPeriod"/>
            </a:pPr>
            <a:r>
              <a:rPr lang="en-PT" sz="2000" b="1" dirty="0">
                <a:solidFill>
                  <a:schemeClr val="bg1"/>
                </a:solidFill>
              </a:rPr>
              <a:t>Memory Vulerability Exposuse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Deficient Isolation from malicious code.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Non-attestable Software and hardware</a:t>
            </a:r>
          </a:p>
        </p:txBody>
      </p:sp>
      <p:sp>
        <p:nvSpPr>
          <p:cNvPr id="49" name="Slide Number Placeholder 5">
            <a:extLst>
              <a:ext uri="{FF2B5EF4-FFF2-40B4-BE49-F238E27FC236}">
                <a16:creationId xmlns:a16="http://schemas.microsoft.com/office/drawing/2014/main" id="{7B40D2AD-5C11-4F48-9273-CA4E91C9988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10</a:t>
            </a:fld>
            <a:endParaRPr lang="pt-PT" dirty="0"/>
          </a:p>
        </p:txBody>
      </p:sp>
    </p:spTree>
    <p:extLst>
      <p:ext uri="{BB962C8B-B14F-4D97-AF65-F5344CB8AC3E}">
        <p14:creationId xmlns:p14="http://schemas.microsoft.com/office/powerpoint/2010/main" val="49169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Monitor with solid fill">
            <a:extLst>
              <a:ext uri="{FF2B5EF4-FFF2-40B4-BE49-F238E27FC236}">
                <a16:creationId xmlns:a16="http://schemas.microsoft.com/office/drawing/2014/main" id="{B9F7D7C5-3909-D046-8A08-BA99F37F0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4765" y="2838910"/>
            <a:ext cx="914400" cy="914400"/>
          </a:xfrm>
          <a:prstGeom prst="rect">
            <a:avLst/>
          </a:prstGeom>
        </p:spPr>
      </p:pic>
      <p:pic>
        <p:nvPicPr>
          <p:cNvPr id="11" name="Graphic 10" descr="Database with solid fill">
            <a:extLst>
              <a:ext uri="{FF2B5EF4-FFF2-40B4-BE49-F238E27FC236}">
                <a16:creationId xmlns:a16="http://schemas.microsoft.com/office/drawing/2014/main" id="{97E4227E-D8A5-7249-8896-121FF2C0A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903" y="2653379"/>
            <a:ext cx="914400" cy="914400"/>
          </a:xfrm>
          <a:prstGeom prst="rect">
            <a:avLst/>
          </a:prstGeom>
        </p:spPr>
      </p:pic>
      <p:sp>
        <p:nvSpPr>
          <p:cNvPr id="12" name="Rounded Rectangle 11">
            <a:extLst>
              <a:ext uri="{FF2B5EF4-FFF2-40B4-BE49-F238E27FC236}">
                <a16:creationId xmlns:a16="http://schemas.microsoft.com/office/drawing/2014/main" id="{35688510-E107-1C41-BE60-3E9F74AF49BE}"/>
              </a:ext>
            </a:extLst>
          </p:cNvPr>
          <p:cNvSpPr/>
          <p:nvPr/>
        </p:nvSpPr>
        <p:spPr>
          <a:xfrm>
            <a:off x="2480255" y="247778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5" name="Graphic 14" descr="Badge Tick with solid fill">
            <a:extLst>
              <a:ext uri="{FF2B5EF4-FFF2-40B4-BE49-F238E27FC236}">
                <a16:creationId xmlns:a16="http://schemas.microsoft.com/office/drawing/2014/main" id="{CB5F0E3D-3652-3D46-87C5-AD617BA8F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4243" y="3296110"/>
            <a:ext cx="914400" cy="914400"/>
          </a:xfrm>
          <a:prstGeom prst="rect">
            <a:avLst/>
          </a:prstGeom>
        </p:spPr>
      </p:pic>
      <p:pic>
        <p:nvPicPr>
          <p:cNvPr id="28" name="Graphic 27" descr="Document outline">
            <a:extLst>
              <a:ext uri="{FF2B5EF4-FFF2-40B4-BE49-F238E27FC236}">
                <a16:creationId xmlns:a16="http://schemas.microsoft.com/office/drawing/2014/main" id="{22A482A6-E7EA-5147-ABDD-FC21C5CF21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3685" y="2304562"/>
            <a:ext cx="1748060" cy="1748060"/>
          </a:xfrm>
          <a:prstGeom prst="rect">
            <a:avLst/>
          </a:prstGeom>
        </p:spPr>
      </p:pic>
      <p:sp>
        <p:nvSpPr>
          <p:cNvPr id="29" name="TextBox 28">
            <a:extLst>
              <a:ext uri="{FF2B5EF4-FFF2-40B4-BE49-F238E27FC236}">
                <a16:creationId xmlns:a16="http://schemas.microsoft.com/office/drawing/2014/main" id="{7BF16921-2089-BC42-8732-553359B2D0E9}"/>
              </a:ext>
            </a:extLst>
          </p:cNvPr>
          <p:cNvSpPr txBox="1"/>
          <p:nvPr/>
        </p:nvSpPr>
        <p:spPr>
          <a:xfrm>
            <a:off x="2125857" y="4378576"/>
            <a:ext cx="3717364" cy="2117118"/>
          </a:xfrm>
          <a:prstGeom prst="rect">
            <a:avLst/>
          </a:prstGeom>
          <a:noFill/>
        </p:spPr>
        <p:txBody>
          <a:bodyPr wrap="square" rtlCol="0">
            <a:spAutoFit/>
          </a:bodyPr>
          <a:lstStyle/>
          <a:p>
            <a:pPr>
              <a:lnSpc>
                <a:spcPct val="150000"/>
              </a:lnSpc>
            </a:pPr>
            <a:r>
              <a:rPr lang="en-GB" b="1" dirty="0">
                <a:solidFill>
                  <a:schemeClr val="bg1"/>
                </a:solidFill>
              </a:rPr>
              <a:t>Cloud-enabled Privacy-Enhanced Solution </a:t>
            </a:r>
          </a:p>
          <a:p>
            <a:pPr marL="285750" indent="-285750">
              <a:lnSpc>
                <a:spcPct val="150000"/>
              </a:lnSpc>
              <a:buFont typeface="Arial" panose="020B0604020202020204" pitchFamily="34" charset="0"/>
              <a:buChar char="•"/>
            </a:pPr>
            <a:r>
              <a:rPr lang="en-PT" dirty="0">
                <a:solidFill>
                  <a:schemeClr val="bg1"/>
                </a:solidFill>
              </a:rPr>
              <a:t>Secure Data In-Memory</a:t>
            </a:r>
          </a:p>
          <a:p>
            <a:pPr marL="285750" indent="-285750">
              <a:lnSpc>
                <a:spcPct val="150000"/>
              </a:lnSpc>
              <a:buFont typeface="Arial" panose="020B0604020202020204" pitchFamily="34" charset="0"/>
              <a:buChar char="•"/>
            </a:pPr>
            <a:r>
              <a:rPr lang="en-PT" dirty="0">
                <a:solidFill>
                  <a:schemeClr val="bg1"/>
                </a:solidFill>
              </a:rPr>
              <a:t>Confidentiality of App (KVS)</a:t>
            </a:r>
          </a:p>
          <a:p>
            <a:pPr marL="285750" indent="-285750">
              <a:lnSpc>
                <a:spcPct val="150000"/>
              </a:lnSpc>
              <a:buFont typeface="Arial" panose="020B0604020202020204" pitchFamily="34" charset="0"/>
              <a:buChar char="•"/>
            </a:pPr>
            <a:r>
              <a:rPr lang="en-PT" dirty="0">
                <a:solidFill>
                  <a:schemeClr val="bg1"/>
                </a:solidFill>
              </a:rPr>
              <a:t>Attestation of SW and HW</a:t>
            </a:r>
          </a:p>
        </p:txBody>
      </p:sp>
      <p:sp>
        <p:nvSpPr>
          <p:cNvPr id="33" name="TextBox 32">
            <a:extLst>
              <a:ext uri="{FF2B5EF4-FFF2-40B4-BE49-F238E27FC236}">
                <a16:creationId xmlns:a16="http://schemas.microsoft.com/office/drawing/2014/main" id="{4E713777-9B2F-5840-BB7F-2222732BD1B2}"/>
              </a:ext>
            </a:extLst>
          </p:cNvPr>
          <p:cNvSpPr txBox="1"/>
          <p:nvPr/>
        </p:nvSpPr>
        <p:spPr>
          <a:xfrm>
            <a:off x="7895790" y="4533740"/>
            <a:ext cx="1883849" cy="1701620"/>
          </a:xfrm>
          <a:prstGeom prst="rect">
            <a:avLst/>
          </a:prstGeom>
          <a:noFill/>
        </p:spPr>
        <p:txBody>
          <a:bodyPr wrap="none" rtlCol="0">
            <a:spAutoFit/>
          </a:bodyPr>
          <a:lstStyle/>
          <a:p>
            <a:pPr lvl="0" algn="ctr">
              <a:lnSpc>
                <a:spcPct val="150000"/>
              </a:lnSpc>
            </a:pPr>
            <a:r>
              <a:rPr lang="en-GB" b="1" dirty="0">
                <a:solidFill>
                  <a:schemeClr val="bg1"/>
                </a:solidFill>
              </a:rPr>
              <a:t>Analysis Report</a:t>
            </a:r>
          </a:p>
          <a:p>
            <a:pPr marL="285750" indent="-285750">
              <a:lnSpc>
                <a:spcPct val="150000"/>
              </a:lnSpc>
              <a:buFont typeface="Arial" panose="020B0604020202020204" pitchFamily="34" charset="0"/>
              <a:buChar char="•"/>
            </a:pPr>
            <a:r>
              <a:rPr lang="en-GB" dirty="0">
                <a:solidFill>
                  <a:schemeClr val="bg1"/>
                </a:solidFill>
              </a:rPr>
              <a:t>Throughput</a:t>
            </a:r>
          </a:p>
          <a:p>
            <a:pPr marL="285750" indent="-285750">
              <a:lnSpc>
                <a:spcPct val="150000"/>
              </a:lnSpc>
              <a:buFont typeface="Arial" panose="020B0604020202020204" pitchFamily="34" charset="0"/>
              <a:buChar char="•"/>
            </a:pPr>
            <a:r>
              <a:rPr lang="en-GB" dirty="0">
                <a:solidFill>
                  <a:schemeClr val="bg1"/>
                </a:solidFill>
              </a:rPr>
              <a:t>Latency</a:t>
            </a:r>
          </a:p>
          <a:p>
            <a:pPr marL="285750" indent="-285750">
              <a:lnSpc>
                <a:spcPct val="150000"/>
              </a:lnSpc>
              <a:buFont typeface="Arial" panose="020B0604020202020204" pitchFamily="34" charset="0"/>
              <a:buChar char="•"/>
            </a:pPr>
            <a:r>
              <a:rPr lang="en-GB" dirty="0">
                <a:solidFill>
                  <a:schemeClr val="bg1"/>
                </a:solidFill>
              </a:rPr>
              <a:t>Resources</a:t>
            </a:r>
          </a:p>
        </p:txBody>
      </p:sp>
      <p:pic>
        <p:nvPicPr>
          <p:cNvPr id="37" name="Graphic 36" descr="Cloud with solid fill">
            <a:extLst>
              <a:ext uri="{FF2B5EF4-FFF2-40B4-BE49-F238E27FC236}">
                <a16:creationId xmlns:a16="http://schemas.microsoft.com/office/drawing/2014/main" id="{5EF5F8CE-6C77-7842-86A7-2A27005A8B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33903" y="2154621"/>
            <a:ext cx="914400" cy="914400"/>
          </a:xfrm>
          <a:prstGeom prst="rect">
            <a:avLst/>
          </a:prstGeom>
        </p:spPr>
      </p:pic>
      <p:sp>
        <p:nvSpPr>
          <p:cNvPr id="23" name="Slide Number Placeholder 5">
            <a:extLst>
              <a:ext uri="{FF2B5EF4-FFF2-40B4-BE49-F238E27FC236}">
                <a16:creationId xmlns:a16="http://schemas.microsoft.com/office/drawing/2014/main" id="{A27FD119-29DC-DC47-A9EF-10A81C13AFA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11</a:t>
            </a:fld>
            <a:endParaRPr lang="pt-PT" dirty="0"/>
          </a:p>
        </p:txBody>
      </p:sp>
    </p:spTree>
    <p:extLst>
      <p:ext uri="{BB962C8B-B14F-4D97-AF65-F5344CB8AC3E}">
        <p14:creationId xmlns:p14="http://schemas.microsoft.com/office/powerpoint/2010/main" val="291100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8536E458-39F1-6941-AA73-41CC7331C85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12</a:t>
            </a:fld>
            <a:endParaRPr lang="pt-PT" dirty="0"/>
          </a:p>
        </p:txBody>
      </p:sp>
    </p:spTree>
    <p:extLst>
      <p:ext uri="{BB962C8B-B14F-4D97-AF65-F5344CB8AC3E}">
        <p14:creationId xmlns:p14="http://schemas.microsoft.com/office/powerpoint/2010/main" val="241050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13</a:t>
            </a:fld>
            <a:endParaRPr lang="pt-PT" dirty="0"/>
          </a:p>
        </p:txBody>
      </p:sp>
      <p:sp>
        <p:nvSpPr>
          <p:cNvPr id="22" name="TextBox 21">
            <a:extLst>
              <a:ext uri="{FF2B5EF4-FFF2-40B4-BE49-F238E27FC236}">
                <a16:creationId xmlns:a16="http://schemas.microsoft.com/office/drawing/2014/main" id="{10ADB96F-CD4C-D442-B7E1-41C4F33350A3}"/>
              </a:ext>
            </a:extLst>
          </p:cNvPr>
          <p:cNvSpPr txBox="1"/>
          <p:nvPr/>
        </p:nvSpPr>
        <p:spPr>
          <a:xfrm>
            <a:off x="6471241" y="2534168"/>
            <a:ext cx="5447579" cy="870623"/>
          </a:xfrm>
          <a:prstGeom prst="rect">
            <a:avLst/>
          </a:prstGeom>
          <a:noFill/>
        </p:spPr>
        <p:txBody>
          <a:bodyPr wrap="square" rtlCol="0">
            <a:spAutoFit/>
          </a:bodyPr>
          <a:lstStyle/>
          <a:p>
            <a:pPr>
              <a:lnSpc>
                <a:spcPct val="150000"/>
              </a:lnSpc>
            </a:pPr>
            <a:r>
              <a:rPr lang="en-PT" dirty="0">
                <a:solidFill>
                  <a:schemeClr val="bg1"/>
                </a:solidFill>
              </a:rPr>
              <a:t>A </a:t>
            </a:r>
            <a:r>
              <a:rPr lang="en-PT" b="1" dirty="0">
                <a:solidFill>
                  <a:schemeClr val="bg1"/>
                </a:solidFill>
              </a:rPr>
              <a:t>TEE</a:t>
            </a:r>
            <a:r>
              <a:rPr lang="en-PT" dirty="0">
                <a:solidFill>
                  <a:schemeClr val="bg1"/>
                </a:solidFill>
              </a:rPr>
              <a:t> </a:t>
            </a:r>
            <a:r>
              <a:rPr lang="en-PT" b="1" dirty="0">
                <a:solidFill>
                  <a:schemeClr val="bg1"/>
                </a:solidFill>
              </a:rPr>
              <a:t>abstraction library</a:t>
            </a:r>
            <a:r>
              <a:rPr lang="en-PT" dirty="0">
                <a:solidFill>
                  <a:schemeClr val="bg1"/>
                </a:solidFill>
              </a:rPr>
              <a:t> helps with application integration.</a:t>
            </a:r>
          </a:p>
        </p:txBody>
      </p:sp>
      <p:cxnSp>
        <p:nvCxnSpPr>
          <p:cNvPr id="31" name="Straight Connector 30">
            <a:extLst>
              <a:ext uri="{FF2B5EF4-FFF2-40B4-BE49-F238E27FC236}">
                <a16:creationId xmlns:a16="http://schemas.microsoft.com/office/drawing/2014/main" id="{F2F66958-0C60-6B44-9DE8-AEED4825416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033D2BD-79A9-E54A-A6D4-6970AEB89209}"/>
              </a:ext>
            </a:extLst>
          </p:cNvPr>
          <p:cNvSpPr/>
          <p:nvPr/>
        </p:nvSpPr>
        <p:spPr>
          <a:xfrm>
            <a:off x="354227" y="2538026"/>
            <a:ext cx="5528174" cy="1286121"/>
          </a:xfrm>
          <a:prstGeom prst="rect">
            <a:avLst/>
          </a:prstGeom>
        </p:spPr>
        <p:txBody>
          <a:bodyPr wrap="square">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sp>
        <p:nvSpPr>
          <p:cNvPr id="32" name="TextBox 31">
            <a:extLst>
              <a:ext uri="{FF2B5EF4-FFF2-40B4-BE49-F238E27FC236}">
                <a16:creationId xmlns:a16="http://schemas.microsoft.com/office/drawing/2014/main" id="{90037E23-86A9-7142-92B7-0CAE530AAB7A}"/>
              </a:ext>
            </a:extLst>
          </p:cNvPr>
          <p:cNvSpPr txBox="1"/>
          <p:nvPr/>
        </p:nvSpPr>
        <p:spPr>
          <a:xfrm>
            <a:off x="3371853" y="4424503"/>
            <a:ext cx="1486304" cy="369332"/>
          </a:xfrm>
          <a:prstGeom prst="rect">
            <a:avLst/>
          </a:prstGeom>
          <a:noFill/>
        </p:spPr>
        <p:txBody>
          <a:bodyPr wrap="none" rtlCol="0">
            <a:spAutoFit/>
          </a:bodyPr>
          <a:lstStyle/>
          <a:p>
            <a:r>
              <a:rPr lang="en-PT" dirty="0">
                <a:solidFill>
                  <a:schemeClr val="bg1"/>
                </a:solidFill>
              </a:rPr>
              <a:t>Application</a:t>
            </a:r>
          </a:p>
        </p:txBody>
      </p:sp>
      <p:sp>
        <p:nvSpPr>
          <p:cNvPr id="38" name="Rounded Rectangle 37">
            <a:extLst>
              <a:ext uri="{FF2B5EF4-FFF2-40B4-BE49-F238E27FC236}">
                <a16:creationId xmlns:a16="http://schemas.microsoft.com/office/drawing/2014/main" id="{673D02EA-839C-3D49-99FC-AD6DE66ACB3E}"/>
              </a:ext>
            </a:extLst>
          </p:cNvPr>
          <p:cNvSpPr/>
          <p:nvPr/>
        </p:nvSpPr>
        <p:spPr>
          <a:xfrm>
            <a:off x="1614008" y="5594426"/>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9" name="TextBox 38">
            <a:extLst>
              <a:ext uri="{FF2B5EF4-FFF2-40B4-BE49-F238E27FC236}">
                <a16:creationId xmlns:a16="http://schemas.microsoft.com/office/drawing/2014/main" id="{39C578C8-185F-154A-A6E1-B18CB458F97F}"/>
              </a:ext>
            </a:extLst>
          </p:cNvPr>
          <p:cNvSpPr txBox="1"/>
          <p:nvPr/>
        </p:nvSpPr>
        <p:spPr>
          <a:xfrm>
            <a:off x="3467231" y="5967766"/>
            <a:ext cx="1295547" cy="369332"/>
          </a:xfrm>
          <a:prstGeom prst="rect">
            <a:avLst/>
          </a:prstGeom>
          <a:noFill/>
        </p:spPr>
        <p:txBody>
          <a:bodyPr wrap="none" rtlCol="0">
            <a:spAutoFit/>
          </a:bodyPr>
          <a:lstStyle/>
          <a:p>
            <a:r>
              <a:rPr lang="en-PT" dirty="0">
                <a:solidFill>
                  <a:schemeClr val="bg1"/>
                </a:solidFill>
              </a:rPr>
              <a:t>Hardware</a:t>
            </a:r>
          </a:p>
        </p:txBody>
      </p:sp>
      <p:cxnSp>
        <p:nvCxnSpPr>
          <p:cNvPr id="43" name="Straight Arrow Connector 42">
            <a:extLst>
              <a:ext uri="{FF2B5EF4-FFF2-40B4-BE49-F238E27FC236}">
                <a16:creationId xmlns:a16="http://schemas.microsoft.com/office/drawing/2014/main" id="{B4A6E4C1-B0EE-604B-8843-AB840F2FF75F}"/>
              </a:ext>
            </a:extLst>
          </p:cNvPr>
          <p:cNvCxnSpPr>
            <a:cxnSpLocks/>
          </p:cNvCxnSpPr>
          <p:nvPr/>
        </p:nvCxnSpPr>
        <p:spPr>
          <a:xfrm>
            <a:off x="1945824" y="4912838"/>
            <a:ext cx="0" cy="8789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0770BBC7-BCD6-6947-B413-1DBE8E29FFA8}"/>
              </a:ext>
            </a:extLst>
          </p:cNvPr>
          <p:cNvSpPr/>
          <p:nvPr/>
        </p:nvSpPr>
        <p:spPr>
          <a:xfrm>
            <a:off x="1614008" y="408945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45" name="Rounded Rectangle 44">
            <a:extLst>
              <a:ext uri="{FF2B5EF4-FFF2-40B4-BE49-F238E27FC236}">
                <a16:creationId xmlns:a16="http://schemas.microsoft.com/office/drawing/2014/main" id="{94F3B09B-A838-A84A-A152-ADE47D70CB1D}"/>
              </a:ext>
            </a:extLst>
          </p:cNvPr>
          <p:cNvSpPr/>
          <p:nvPr/>
        </p:nvSpPr>
        <p:spPr>
          <a:xfrm>
            <a:off x="1765011" y="5791837"/>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6" name="Rounded Rectangle 45">
            <a:extLst>
              <a:ext uri="{FF2B5EF4-FFF2-40B4-BE49-F238E27FC236}">
                <a16:creationId xmlns:a16="http://schemas.microsoft.com/office/drawing/2014/main" id="{9953CFD4-36CA-1042-9247-DDF295E24824}"/>
              </a:ext>
            </a:extLst>
          </p:cNvPr>
          <p:cNvSpPr/>
          <p:nvPr/>
        </p:nvSpPr>
        <p:spPr>
          <a:xfrm>
            <a:off x="1765011" y="4226088"/>
            <a:ext cx="1116387" cy="766162"/>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solidFill>
                  <a:schemeClr val="bg1"/>
                </a:solidFill>
              </a:rPr>
              <a:t>Code Block</a:t>
            </a:r>
          </a:p>
        </p:txBody>
      </p:sp>
      <p:pic>
        <p:nvPicPr>
          <p:cNvPr id="47" name="Graphic 46" descr="Arrow circle with solid fill">
            <a:extLst>
              <a:ext uri="{FF2B5EF4-FFF2-40B4-BE49-F238E27FC236}">
                <a16:creationId xmlns:a16="http://schemas.microsoft.com/office/drawing/2014/main" id="{FC2B80A0-D8FB-DC42-A2B4-250894548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8548" y="5770924"/>
            <a:ext cx="529312" cy="529312"/>
          </a:xfrm>
          <a:prstGeom prst="rect">
            <a:avLst/>
          </a:prstGeom>
        </p:spPr>
      </p:pic>
      <p:sp>
        <p:nvSpPr>
          <p:cNvPr id="48" name="TextBox 47">
            <a:extLst>
              <a:ext uri="{FF2B5EF4-FFF2-40B4-BE49-F238E27FC236}">
                <a16:creationId xmlns:a16="http://schemas.microsoft.com/office/drawing/2014/main" id="{52734755-0AAB-C248-A6A1-9042B6B121AB}"/>
              </a:ext>
            </a:extLst>
          </p:cNvPr>
          <p:cNvSpPr txBox="1"/>
          <p:nvPr/>
        </p:nvSpPr>
        <p:spPr>
          <a:xfrm>
            <a:off x="2058548" y="6152431"/>
            <a:ext cx="529312" cy="369332"/>
          </a:xfrm>
          <a:prstGeom prst="rect">
            <a:avLst/>
          </a:prstGeom>
          <a:noFill/>
        </p:spPr>
        <p:txBody>
          <a:bodyPr wrap="none" rtlCol="0">
            <a:spAutoFit/>
          </a:bodyPr>
          <a:lstStyle/>
          <a:p>
            <a:r>
              <a:rPr lang="en-PT" dirty="0">
                <a:solidFill>
                  <a:schemeClr val="bg1"/>
                </a:solidFill>
              </a:rPr>
              <a:t>TEE</a:t>
            </a:r>
          </a:p>
        </p:txBody>
      </p:sp>
      <p:sp>
        <p:nvSpPr>
          <p:cNvPr id="59" name="TextBox 58">
            <a:extLst>
              <a:ext uri="{FF2B5EF4-FFF2-40B4-BE49-F238E27FC236}">
                <a16:creationId xmlns:a16="http://schemas.microsoft.com/office/drawing/2014/main" id="{FF883CFA-F7A2-404B-AC77-1DFA98C54BFB}"/>
              </a:ext>
            </a:extLst>
          </p:cNvPr>
          <p:cNvSpPr txBox="1"/>
          <p:nvPr/>
        </p:nvSpPr>
        <p:spPr>
          <a:xfrm>
            <a:off x="8658624" y="3996588"/>
            <a:ext cx="1486304" cy="369332"/>
          </a:xfrm>
          <a:prstGeom prst="rect">
            <a:avLst/>
          </a:prstGeom>
          <a:noFill/>
        </p:spPr>
        <p:txBody>
          <a:bodyPr wrap="square" rtlCol="0">
            <a:spAutoFit/>
          </a:bodyPr>
          <a:lstStyle/>
          <a:p>
            <a:r>
              <a:rPr lang="en-PT" dirty="0">
                <a:solidFill>
                  <a:schemeClr val="bg1"/>
                </a:solidFill>
              </a:rPr>
              <a:t>Application</a:t>
            </a:r>
          </a:p>
        </p:txBody>
      </p:sp>
      <p:sp>
        <p:nvSpPr>
          <p:cNvPr id="60" name="Rounded Rectangle 59">
            <a:extLst>
              <a:ext uri="{FF2B5EF4-FFF2-40B4-BE49-F238E27FC236}">
                <a16:creationId xmlns:a16="http://schemas.microsoft.com/office/drawing/2014/main" id="{72B84FE3-8AB4-2B4F-81E2-AD015BC9D872}"/>
              </a:ext>
            </a:extLst>
          </p:cNvPr>
          <p:cNvSpPr/>
          <p:nvPr/>
        </p:nvSpPr>
        <p:spPr>
          <a:xfrm>
            <a:off x="7714770" y="558526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61" name="TextBox 60">
            <a:extLst>
              <a:ext uri="{FF2B5EF4-FFF2-40B4-BE49-F238E27FC236}">
                <a16:creationId xmlns:a16="http://schemas.microsoft.com/office/drawing/2014/main" id="{287DA250-D826-DE4D-AEA0-B3596694B37E}"/>
              </a:ext>
            </a:extLst>
          </p:cNvPr>
          <p:cNvSpPr txBox="1"/>
          <p:nvPr/>
        </p:nvSpPr>
        <p:spPr>
          <a:xfrm>
            <a:off x="9567993" y="5958603"/>
            <a:ext cx="1295547" cy="369332"/>
          </a:xfrm>
          <a:prstGeom prst="rect">
            <a:avLst/>
          </a:prstGeom>
          <a:noFill/>
        </p:spPr>
        <p:txBody>
          <a:bodyPr wrap="square" rtlCol="0">
            <a:spAutoFit/>
          </a:bodyPr>
          <a:lstStyle/>
          <a:p>
            <a:r>
              <a:rPr lang="en-PT" dirty="0">
                <a:solidFill>
                  <a:schemeClr val="bg1"/>
                </a:solidFill>
              </a:rPr>
              <a:t>Hardware</a:t>
            </a:r>
          </a:p>
        </p:txBody>
      </p:sp>
      <p:sp>
        <p:nvSpPr>
          <p:cNvPr id="64" name="Rounded Rectangle 63">
            <a:extLst>
              <a:ext uri="{FF2B5EF4-FFF2-40B4-BE49-F238E27FC236}">
                <a16:creationId xmlns:a16="http://schemas.microsoft.com/office/drawing/2014/main" id="{852E6914-D0C9-7142-8C0A-0DAEE0E7AAC9}"/>
              </a:ext>
            </a:extLst>
          </p:cNvPr>
          <p:cNvSpPr/>
          <p:nvPr/>
        </p:nvSpPr>
        <p:spPr>
          <a:xfrm>
            <a:off x="7865773" y="578267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65" name="Rounded Rectangle 64">
            <a:extLst>
              <a:ext uri="{FF2B5EF4-FFF2-40B4-BE49-F238E27FC236}">
                <a16:creationId xmlns:a16="http://schemas.microsoft.com/office/drawing/2014/main" id="{C3E5ADE9-0D81-EF44-AEE4-7292DBEFB048}"/>
              </a:ext>
            </a:extLst>
          </p:cNvPr>
          <p:cNvSpPr/>
          <p:nvPr/>
        </p:nvSpPr>
        <p:spPr>
          <a:xfrm>
            <a:off x="7958865" y="3824147"/>
            <a:ext cx="2885822" cy="870623"/>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66" name="Graphic 65" descr="Arrow circle with solid fill">
            <a:extLst>
              <a:ext uri="{FF2B5EF4-FFF2-40B4-BE49-F238E27FC236}">
                <a16:creationId xmlns:a16="http://schemas.microsoft.com/office/drawing/2014/main" id="{5390A97C-F29A-734E-9924-53FA102D7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9310" y="5761761"/>
            <a:ext cx="529312" cy="529312"/>
          </a:xfrm>
          <a:prstGeom prst="rect">
            <a:avLst/>
          </a:prstGeom>
        </p:spPr>
      </p:pic>
      <p:sp>
        <p:nvSpPr>
          <p:cNvPr id="67" name="TextBox 66">
            <a:extLst>
              <a:ext uri="{FF2B5EF4-FFF2-40B4-BE49-F238E27FC236}">
                <a16:creationId xmlns:a16="http://schemas.microsoft.com/office/drawing/2014/main" id="{D799CC0B-C1B8-F04C-93B1-494640039993}"/>
              </a:ext>
            </a:extLst>
          </p:cNvPr>
          <p:cNvSpPr txBox="1"/>
          <p:nvPr/>
        </p:nvSpPr>
        <p:spPr>
          <a:xfrm>
            <a:off x="8159310" y="6143268"/>
            <a:ext cx="529312" cy="369332"/>
          </a:xfrm>
          <a:prstGeom prst="rect">
            <a:avLst/>
          </a:prstGeom>
          <a:noFill/>
        </p:spPr>
        <p:txBody>
          <a:bodyPr wrap="square" rtlCol="0">
            <a:spAutoFit/>
          </a:bodyPr>
          <a:lstStyle/>
          <a:p>
            <a:r>
              <a:rPr lang="en-PT" dirty="0">
                <a:solidFill>
                  <a:schemeClr val="bg1"/>
                </a:solidFill>
              </a:rPr>
              <a:t>TEE</a:t>
            </a:r>
          </a:p>
        </p:txBody>
      </p:sp>
      <p:sp>
        <p:nvSpPr>
          <p:cNvPr id="68" name="Rounded Rectangle 67">
            <a:extLst>
              <a:ext uri="{FF2B5EF4-FFF2-40B4-BE49-F238E27FC236}">
                <a16:creationId xmlns:a16="http://schemas.microsoft.com/office/drawing/2014/main" id="{44253CE1-7618-0949-9EBC-95605663D714}"/>
              </a:ext>
            </a:extLst>
          </p:cNvPr>
          <p:cNvSpPr/>
          <p:nvPr/>
        </p:nvSpPr>
        <p:spPr>
          <a:xfrm>
            <a:off x="7714767" y="4454169"/>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cxnSp>
        <p:nvCxnSpPr>
          <p:cNvPr id="70" name="Straight Arrow Connector 69">
            <a:extLst>
              <a:ext uri="{FF2B5EF4-FFF2-40B4-BE49-F238E27FC236}">
                <a16:creationId xmlns:a16="http://schemas.microsoft.com/office/drawing/2014/main" id="{5E355BA8-E9ED-B044-AA1D-C6985B886200}"/>
              </a:ext>
            </a:extLst>
          </p:cNvPr>
          <p:cNvCxnSpPr>
            <a:cxnSpLocks/>
          </p:cNvCxnSpPr>
          <p:nvPr/>
        </p:nvCxnSpPr>
        <p:spPr>
          <a:xfrm>
            <a:off x="8039690" y="5102629"/>
            <a:ext cx="0" cy="6983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73A3C4-B038-7F4B-AFF2-3317C7855346}"/>
              </a:ext>
            </a:extLst>
          </p:cNvPr>
          <p:cNvCxnSpPr>
            <a:cxnSpLocks/>
          </p:cNvCxnSpPr>
          <p:nvPr/>
        </p:nvCxnSpPr>
        <p:spPr>
          <a:xfrm>
            <a:off x="189195"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776812C-AF7F-7644-A833-D1A3CD4271D8}"/>
              </a:ext>
            </a:extLst>
          </p:cNvPr>
          <p:cNvSpPr txBox="1"/>
          <p:nvPr/>
        </p:nvSpPr>
        <p:spPr>
          <a:xfrm>
            <a:off x="167188" y="5563589"/>
            <a:ext cx="1393275" cy="646331"/>
          </a:xfrm>
          <a:prstGeom prst="rect">
            <a:avLst/>
          </a:prstGeom>
          <a:noFill/>
        </p:spPr>
        <p:txBody>
          <a:bodyPr wrap="square" rtlCol="0">
            <a:spAutoFit/>
          </a:bodyPr>
          <a:lstStyle/>
          <a:p>
            <a:r>
              <a:rPr lang="en-PT" dirty="0">
                <a:solidFill>
                  <a:schemeClr val="bg1"/>
                </a:solidFill>
              </a:rPr>
              <a:t>Remote Attestation</a:t>
            </a:r>
          </a:p>
        </p:txBody>
      </p:sp>
      <p:cxnSp>
        <p:nvCxnSpPr>
          <p:cNvPr id="77" name="Straight Arrow Connector 76">
            <a:extLst>
              <a:ext uri="{FF2B5EF4-FFF2-40B4-BE49-F238E27FC236}">
                <a16:creationId xmlns:a16="http://schemas.microsoft.com/office/drawing/2014/main" id="{C96FEC18-3696-FF49-B220-F7640D8138CA}"/>
              </a:ext>
            </a:extLst>
          </p:cNvPr>
          <p:cNvCxnSpPr>
            <a:cxnSpLocks/>
          </p:cNvCxnSpPr>
          <p:nvPr/>
        </p:nvCxnSpPr>
        <p:spPr>
          <a:xfrm>
            <a:off x="6271526"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0CD10EA-97A0-484A-B187-508C41158D64}"/>
              </a:ext>
            </a:extLst>
          </p:cNvPr>
          <p:cNvSpPr txBox="1"/>
          <p:nvPr/>
        </p:nvSpPr>
        <p:spPr>
          <a:xfrm>
            <a:off x="6249519" y="5563589"/>
            <a:ext cx="1393275" cy="646331"/>
          </a:xfrm>
          <a:prstGeom prst="rect">
            <a:avLst/>
          </a:prstGeom>
          <a:noFill/>
        </p:spPr>
        <p:txBody>
          <a:bodyPr wrap="square" rtlCol="0">
            <a:spAutoFit/>
          </a:bodyPr>
          <a:lstStyle/>
          <a:p>
            <a:r>
              <a:rPr lang="en-PT" dirty="0">
                <a:solidFill>
                  <a:schemeClr val="bg1"/>
                </a:solidFill>
              </a:rPr>
              <a:t>Remote Attestation</a:t>
            </a:r>
          </a:p>
        </p:txBody>
      </p:sp>
    </p:spTree>
    <p:extLst>
      <p:ext uri="{BB962C8B-B14F-4D97-AF65-F5344CB8AC3E}">
        <p14:creationId xmlns:p14="http://schemas.microsoft.com/office/powerpoint/2010/main" val="2112237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A</a:t>
            </a:r>
            <a:r>
              <a:rPr lang="en-US" sz="4800" kern="1200" dirty="0">
                <a:solidFill>
                  <a:schemeClr val="tx1"/>
                </a:solidFill>
                <a:cs typeface="Arial" panose="020B0604020202020204" pitchFamily="34" charset="0"/>
              </a:rPr>
              <a:t>rchitecture: Typical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14</a:t>
            </a:fld>
            <a:endParaRPr lang="pt-PT" dirty="0"/>
          </a:p>
        </p:txBody>
      </p:sp>
    </p:spTree>
    <p:extLst>
      <p:ext uri="{BB962C8B-B14F-4D97-AF65-F5344CB8AC3E}">
        <p14:creationId xmlns:p14="http://schemas.microsoft.com/office/powerpoint/2010/main" val="343547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Architecture: TEE Protected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45320F7-C499-D54F-ABE6-04B5C05D6075}"/>
              </a:ext>
            </a:extLst>
          </p:cNvPr>
          <p:cNvSpPr/>
          <p:nvPr/>
        </p:nvSpPr>
        <p:spPr>
          <a:xfrm>
            <a:off x="6580734" y="3541019"/>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20" name="Rounded Rectangle 19">
            <a:extLst>
              <a:ext uri="{FF2B5EF4-FFF2-40B4-BE49-F238E27FC236}">
                <a16:creationId xmlns:a16="http://schemas.microsoft.com/office/drawing/2014/main" id="{0B7D11F2-B581-E74F-B0F6-A709CF3A3D29}"/>
              </a:ext>
            </a:extLst>
          </p:cNvPr>
          <p:cNvSpPr/>
          <p:nvPr/>
        </p:nvSpPr>
        <p:spPr>
          <a:xfrm>
            <a:off x="6580734"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1" name="Rounded Rectangle 20">
            <a:extLst>
              <a:ext uri="{FF2B5EF4-FFF2-40B4-BE49-F238E27FC236}">
                <a16:creationId xmlns:a16="http://schemas.microsoft.com/office/drawing/2014/main" id="{32A080B1-B6A0-0741-A799-28384644F6A0}"/>
              </a:ext>
            </a:extLst>
          </p:cNvPr>
          <p:cNvSpPr/>
          <p:nvPr/>
        </p:nvSpPr>
        <p:spPr>
          <a:xfrm>
            <a:off x="6580735" y="4311641"/>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29" name="Rounded Rectangle 28">
            <a:extLst>
              <a:ext uri="{FF2B5EF4-FFF2-40B4-BE49-F238E27FC236}">
                <a16:creationId xmlns:a16="http://schemas.microsoft.com/office/drawing/2014/main" id="{92114117-75DB-234D-BE96-5980BC9669AD}"/>
              </a:ext>
            </a:extLst>
          </p:cNvPr>
          <p:cNvSpPr/>
          <p:nvPr/>
        </p:nvSpPr>
        <p:spPr>
          <a:xfrm>
            <a:off x="6580735" y="5958945"/>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33" name="Rounded Rectangle 32">
            <a:extLst>
              <a:ext uri="{FF2B5EF4-FFF2-40B4-BE49-F238E27FC236}">
                <a16:creationId xmlns:a16="http://schemas.microsoft.com/office/drawing/2014/main" id="{85ADE08A-32AA-2449-9719-6255FFB1AA9F}"/>
              </a:ext>
            </a:extLst>
          </p:cNvPr>
          <p:cNvSpPr/>
          <p:nvPr/>
        </p:nvSpPr>
        <p:spPr>
          <a:xfrm>
            <a:off x="6580734" y="2736354"/>
            <a:ext cx="5260846" cy="727613"/>
          </a:xfrm>
          <a:prstGeom prst="roundRect">
            <a:avLst/>
          </a:prstGeom>
          <a:solidFill>
            <a:srgbClr val="FAFFBF"/>
          </a:solidFill>
          <a:ln w="38100">
            <a:solidFill>
              <a:srgbClr val="FF0000"/>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34" name="Rounded Rectangle 33">
            <a:extLst>
              <a:ext uri="{FF2B5EF4-FFF2-40B4-BE49-F238E27FC236}">
                <a16:creationId xmlns:a16="http://schemas.microsoft.com/office/drawing/2014/main" id="{62174F34-707C-AF4B-A878-58973D572C84}"/>
              </a:ext>
            </a:extLst>
          </p:cNvPr>
          <p:cNvSpPr/>
          <p:nvPr/>
        </p:nvSpPr>
        <p:spPr>
          <a:xfrm>
            <a:off x="6580734" y="1963884"/>
            <a:ext cx="5260846"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37" name="Rounded Rectangle 36">
            <a:extLst>
              <a:ext uri="{FF2B5EF4-FFF2-40B4-BE49-F238E27FC236}">
                <a16:creationId xmlns:a16="http://schemas.microsoft.com/office/drawing/2014/main" id="{7E8E5E5D-C299-154A-A52D-1B394260CADB}"/>
              </a:ext>
            </a:extLst>
          </p:cNvPr>
          <p:cNvSpPr/>
          <p:nvPr/>
        </p:nvSpPr>
        <p:spPr>
          <a:xfrm>
            <a:off x="6695035" y="6083070"/>
            <a:ext cx="1600200" cy="528638"/>
          </a:xfrm>
          <a:prstGeom prst="roundRect">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38" name="Graphic 37" descr="Processor outline">
            <a:extLst>
              <a:ext uri="{FF2B5EF4-FFF2-40B4-BE49-F238E27FC236}">
                <a16:creationId xmlns:a16="http://schemas.microsoft.com/office/drawing/2014/main" id="{5904F86E-E635-1E4F-8E6C-CBBDCA2A41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135" y="5986102"/>
            <a:ext cx="736664" cy="736664"/>
          </a:xfrm>
          <a:prstGeom prst="rect">
            <a:avLst/>
          </a:prstGeom>
        </p:spPr>
      </p:pic>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15</a:t>
            </a:fld>
            <a:endParaRPr lang="pt-PT" dirty="0"/>
          </a:p>
        </p:txBody>
      </p:sp>
      <p:sp>
        <p:nvSpPr>
          <p:cNvPr id="23" name="Down Arrow 22">
            <a:extLst>
              <a:ext uri="{FF2B5EF4-FFF2-40B4-BE49-F238E27FC236}">
                <a16:creationId xmlns:a16="http://schemas.microsoft.com/office/drawing/2014/main" id="{A9CBC840-2B76-DA4A-80FE-11C85A068431}"/>
              </a:ext>
            </a:extLst>
          </p:cNvPr>
          <p:cNvSpPr/>
          <p:nvPr/>
        </p:nvSpPr>
        <p:spPr>
          <a:xfrm>
            <a:off x="7023648" y="3226416"/>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7016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79CFA7D3-902F-0C48-9AC0-E2BD2A601040}"/>
              </a:ext>
            </a:extLst>
          </p:cNvPr>
          <p:cNvCxnSpPr>
            <a:cxnSpLocks/>
          </p:cNvCxnSpPr>
          <p:nvPr/>
        </p:nvCxnSpPr>
        <p:spPr>
          <a:xfrm flipV="1">
            <a:off x="2152912" y="3859068"/>
            <a:ext cx="1880076" cy="9817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System Model Overview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109CCAB0-284F-9C43-932C-291FB2697569}"/>
              </a:ext>
            </a:extLst>
          </p:cNvPr>
          <p:cNvSpPr/>
          <p:nvPr/>
        </p:nvSpPr>
        <p:spPr>
          <a:xfrm>
            <a:off x="3481137" y="2085475"/>
            <a:ext cx="8521677" cy="431968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T"/>
          </a:p>
        </p:txBody>
      </p:sp>
      <p:pic>
        <p:nvPicPr>
          <p:cNvPr id="14" name="Graphic 13" descr="User with solid fill">
            <a:extLst>
              <a:ext uri="{FF2B5EF4-FFF2-40B4-BE49-F238E27FC236}">
                <a16:creationId xmlns:a16="http://schemas.microsoft.com/office/drawing/2014/main" id="{9E11CC48-FC07-3D47-923F-AEB4BEB67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941" y="2693198"/>
            <a:ext cx="914400" cy="914400"/>
          </a:xfrm>
          <a:prstGeom prst="rect">
            <a:avLst/>
          </a:prstGeom>
        </p:spPr>
      </p:pic>
      <p:pic>
        <p:nvPicPr>
          <p:cNvPr id="24" name="Graphic 23" descr="Server with solid fill">
            <a:extLst>
              <a:ext uri="{FF2B5EF4-FFF2-40B4-BE49-F238E27FC236}">
                <a16:creationId xmlns:a16="http://schemas.microsoft.com/office/drawing/2014/main" id="{1B065F92-AD1E-A444-B985-194C7A4363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629" y="3349784"/>
            <a:ext cx="560320" cy="560320"/>
          </a:xfrm>
          <a:prstGeom prst="rect">
            <a:avLst/>
          </a:prstGeom>
        </p:spPr>
      </p:pic>
      <p:sp>
        <p:nvSpPr>
          <p:cNvPr id="23" name="Rounded Rectangle 22">
            <a:extLst>
              <a:ext uri="{FF2B5EF4-FFF2-40B4-BE49-F238E27FC236}">
                <a16:creationId xmlns:a16="http://schemas.microsoft.com/office/drawing/2014/main" id="{73E89300-44A2-454E-8E83-E9AC414AE9FE}"/>
              </a:ext>
            </a:extLst>
          </p:cNvPr>
          <p:cNvSpPr/>
          <p:nvPr/>
        </p:nvSpPr>
        <p:spPr>
          <a:xfrm>
            <a:off x="3851036" y="2768826"/>
            <a:ext cx="1480627" cy="129111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9" name="TextBox 18">
            <a:extLst>
              <a:ext uri="{FF2B5EF4-FFF2-40B4-BE49-F238E27FC236}">
                <a16:creationId xmlns:a16="http://schemas.microsoft.com/office/drawing/2014/main" id="{00E6BD75-1CB0-614A-B1DE-C33DE099A412}"/>
              </a:ext>
            </a:extLst>
          </p:cNvPr>
          <p:cNvSpPr txBox="1"/>
          <p:nvPr/>
        </p:nvSpPr>
        <p:spPr>
          <a:xfrm>
            <a:off x="4195224" y="2965732"/>
            <a:ext cx="774571" cy="369332"/>
          </a:xfrm>
          <a:prstGeom prst="rect">
            <a:avLst/>
          </a:prstGeom>
          <a:noFill/>
        </p:spPr>
        <p:txBody>
          <a:bodyPr wrap="none" rtlCol="0">
            <a:spAutoFit/>
          </a:bodyPr>
          <a:lstStyle/>
          <a:p>
            <a:r>
              <a:rPr lang="en-PT" dirty="0">
                <a:solidFill>
                  <a:schemeClr val="bg1"/>
                </a:solidFill>
              </a:rPr>
              <a:t>Proxy</a:t>
            </a:r>
          </a:p>
        </p:txBody>
      </p:sp>
      <p:sp>
        <p:nvSpPr>
          <p:cNvPr id="21" name="TextBox 20">
            <a:extLst>
              <a:ext uri="{FF2B5EF4-FFF2-40B4-BE49-F238E27FC236}">
                <a16:creationId xmlns:a16="http://schemas.microsoft.com/office/drawing/2014/main" id="{BBAD3810-4EF1-8B4F-817F-86EE84366C6A}"/>
              </a:ext>
            </a:extLst>
          </p:cNvPr>
          <p:cNvSpPr txBox="1"/>
          <p:nvPr/>
        </p:nvSpPr>
        <p:spPr>
          <a:xfrm>
            <a:off x="3870983" y="4876223"/>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28" name="Rounded Rectangle 27">
            <a:extLst>
              <a:ext uri="{FF2B5EF4-FFF2-40B4-BE49-F238E27FC236}">
                <a16:creationId xmlns:a16="http://schemas.microsoft.com/office/drawing/2014/main" id="{7C9669A9-17BA-C641-942B-0D47E8A44984}"/>
              </a:ext>
            </a:extLst>
          </p:cNvPr>
          <p:cNvSpPr/>
          <p:nvPr/>
        </p:nvSpPr>
        <p:spPr>
          <a:xfrm>
            <a:off x="3962250" y="2907728"/>
            <a:ext cx="1269532" cy="1042544"/>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0" name="Rounded Rectangle 29">
            <a:extLst>
              <a:ext uri="{FF2B5EF4-FFF2-40B4-BE49-F238E27FC236}">
                <a16:creationId xmlns:a16="http://schemas.microsoft.com/office/drawing/2014/main" id="{0CDBC6EC-92EF-9D4D-8577-F37F05DCF232}"/>
              </a:ext>
            </a:extLst>
          </p:cNvPr>
          <p:cNvSpPr/>
          <p:nvPr/>
        </p:nvSpPr>
        <p:spPr>
          <a:xfrm>
            <a:off x="7943884" y="2349178"/>
            <a:ext cx="2902850" cy="179973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2" name="Rounded Rectangle 31">
            <a:extLst>
              <a:ext uri="{FF2B5EF4-FFF2-40B4-BE49-F238E27FC236}">
                <a16:creationId xmlns:a16="http://schemas.microsoft.com/office/drawing/2014/main" id="{BA64AC01-5DA9-B441-9A11-3914C68F4371}"/>
              </a:ext>
            </a:extLst>
          </p:cNvPr>
          <p:cNvSpPr/>
          <p:nvPr/>
        </p:nvSpPr>
        <p:spPr>
          <a:xfrm>
            <a:off x="7985523" y="4379583"/>
            <a:ext cx="2897185"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36" name="Graphic 35" descr="Database with solid fill">
            <a:extLst>
              <a:ext uri="{FF2B5EF4-FFF2-40B4-BE49-F238E27FC236}">
                <a16:creationId xmlns:a16="http://schemas.microsoft.com/office/drawing/2014/main" id="{DE82BEBF-D16A-2248-9748-77BBE5BAE0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6630" y="4961154"/>
            <a:ext cx="750623" cy="750623"/>
          </a:xfrm>
          <a:prstGeom prst="rect">
            <a:avLst/>
          </a:prstGeom>
        </p:spPr>
      </p:pic>
      <p:pic>
        <p:nvPicPr>
          <p:cNvPr id="39" name="Graphic 38" descr="Server with solid fill">
            <a:extLst>
              <a:ext uri="{FF2B5EF4-FFF2-40B4-BE49-F238E27FC236}">
                <a16:creationId xmlns:a16="http://schemas.microsoft.com/office/drawing/2014/main" id="{A6AA501B-87C9-7F4D-AF52-C0ECA0EC4A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9169" y="4971034"/>
            <a:ext cx="750623" cy="750623"/>
          </a:xfrm>
          <a:prstGeom prst="rect">
            <a:avLst/>
          </a:prstGeom>
        </p:spPr>
      </p:pic>
      <p:sp>
        <p:nvSpPr>
          <p:cNvPr id="40" name="Rounded Rectangle 39">
            <a:extLst>
              <a:ext uri="{FF2B5EF4-FFF2-40B4-BE49-F238E27FC236}">
                <a16:creationId xmlns:a16="http://schemas.microsoft.com/office/drawing/2014/main" id="{0809BC32-BB69-0F48-8B89-1D1DBEE00CE6}"/>
              </a:ext>
            </a:extLst>
          </p:cNvPr>
          <p:cNvSpPr/>
          <p:nvPr/>
        </p:nvSpPr>
        <p:spPr>
          <a:xfrm>
            <a:off x="8138332" y="4498567"/>
            <a:ext cx="2680787" cy="1546431"/>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1" name="Graphic 40" descr="Server with solid fill">
            <a:extLst>
              <a:ext uri="{FF2B5EF4-FFF2-40B4-BE49-F238E27FC236}">
                <a16:creationId xmlns:a16="http://schemas.microsoft.com/office/drawing/2014/main" id="{16573DF2-658B-8841-B310-ABB5433B18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0741" y="3054252"/>
            <a:ext cx="891672" cy="891672"/>
          </a:xfrm>
          <a:prstGeom prst="rect">
            <a:avLst/>
          </a:prstGeom>
        </p:spPr>
      </p:pic>
      <p:pic>
        <p:nvPicPr>
          <p:cNvPr id="42" name="Graphic 41" descr="Database with solid fill">
            <a:extLst>
              <a:ext uri="{FF2B5EF4-FFF2-40B4-BE49-F238E27FC236}">
                <a16:creationId xmlns:a16="http://schemas.microsoft.com/office/drawing/2014/main" id="{840F92C4-163B-FE47-8C50-97BFAF4D81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5347" y="2636112"/>
            <a:ext cx="1604092" cy="1604092"/>
          </a:xfrm>
          <a:prstGeom prst="rect">
            <a:avLst/>
          </a:prstGeom>
        </p:spPr>
      </p:pic>
      <p:sp>
        <p:nvSpPr>
          <p:cNvPr id="43" name="Rounded Rectangle 42">
            <a:extLst>
              <a:ext uri="{FF2B5EF4-FFF2-40B4-BE49-F238E27FC236}">
                <a16:creationId xmlns:a16="http://schemas.microsoft.com/office/drawing/2014/main" id="{92AFF87A-3355-5D4F-8CB7-5EE62A7FE950}"/>
              </a:ext>
            </a:extLst>
          </p:cNvPr>
          <p:cNvSpPr/>
          <p:nvPr/>
        </p:nvSpPr>
        <p:spPr>
          <a:xfrm>
            <a:off x="3800162" y="4772976"/>
            <a:ext cx="1852867" cy="1211233"/>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47" name="Straight Connector 46">
            <a:extLst>
              <a:ext uri="{FF2B5EF4-FFF2-40B4-BE49-F238E27FC236}">
                <a16:creationId xmlns:a16="http://schemas.microsoft.com/office/drawing/2014/main" id="{EC6BA09D-BCE4-DD48-A509-C964558CC48E}"/>
              </a:ext>
            </a:extLst>
          </p:cNvPr>
          <p:cNvCxnSpPr>
            <a:cxnSpLocks/>
          </p:cNvCxnSpPr>
          <p:nvPr/>
        </p:nvCxnSpPr>
        <p:spPr>
          <a:xfrm flipV="1">
            <a:off x="5084806" y="3330825"/>
            <a:ext cx="2923001" cy="42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F7C755-8461-0D44-AE8E-E407201738D9}"/>
              </a:ext>
            </a:extLst>
          </p:cNvPr>
          <p:cNvCxnSpPr>
            <a:cxnSpLocks/>
          </p:cNvCxnSpPr>
          <p:nvPr/>
        </p:nvCxnSpPr>
        <p:spPr>
          <a:xfrm>
            <a:off x="1755521" y="3311733"/>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6CA151-1508-EC4D-9BF6-A3426ABD92EE}"/>
              </a:ext>
            </a:extLst>
          </p:cNvPr>
          <p:cNvCxnSpPr>
            <a:cxnSpLocks/>
          </p:cNvCxnSpPr>
          <p:nvPr/>
        </p:nvCxnSpPr>
        <p:spPr>
          <a:xfrm>
            <a:off x="1755521" y="3378370"/>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Graphic 48" descr="Lock with solid fill">
            <a:extLst>
              <a:ext uri="{FF2B5EF4-FFF2-40B4-BE49-F238E27FC236}">
                <a16:creationId xmlns:a16="http://schemas.microsoft.com/office/drawing/2014/main" id="{F2D2D9C8-CB33-E240-84FC-DFFA1A387E65}"/>
              </a:ext>
            </a:extLst>
          </p:cNvPr>
          <p:cNvSpPr/>
          <p:nvPr/>
        </p:nvSpPr>
        <p:spPr>
          <a:xfrm>
            <a:off x="2612069" y="318132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64" name="Straight Connector 63">
            <a:extLst>
              <a:ext uri="{FF2B5EF4-FFF2-40B4-BE49-F238E27FC236}">
                <a16:creationId xmlns:a16="http://schemas.microsoft.com/office/drawing/2014/main" id="{05391B20-9AD0-2C49-8C77-1F2EC9F172B6}"/>
              </a:ext>
            </a:extLst>
          </p:cNvPr>
          <p:cNvCxnSpPr>
            <a:cxnSpLocks/>
          </p:cNvCxnSpPr>
          <p:nvPr/>
        </p:nvCxnSpPr>
        <p:spPr>
          <a:xfrm>
            <a:off x="1387748"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7CCA3F-1BD5-A449-BF4C-EFA1B03A8211}"/>
              </a:ext>
            </a:extLst>
          </p:cNvPr>
          <p:cNvCxnSpPr>
            <a:cxnSpLocks/>
          </p:cNvCxnSpPr>
          <p:nvPr/>
        </p:nvCxnSpPr>
        <p:spPr>
          <a:xfrm>
            <a:off x="1321111"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868A866-534E-6149-9A72-7765AA42D944}"/>
              </a:ext>
            </a:extLst>
          </p:cNvPr>
          <p:cNvCxnSpPr>
            <a:cxnSpLocks/>
          </p:cNvCxnSpPr>
          <p:nvPr/>
        </p:nvCxnSpPr>
        <p:spPr>
          <a:xfrm flipV="1">
            <a:off x="2197515" y="3905257"/>
            <a:ext cx="1862421" cy="97454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Graphic 48" descr="Lock with solid fill">
            <a:extLst>
              <a:ext uri="{FF2B5EF4-FFF2-40B4-BE49-F238E27FC236}">
                <a16:creationId xmlns:a16="http://schemas.microsoft.com/office/drawing/2014/main" id="{5E14E004-EA66-6644-B5ED-16EA27B718C3}"/>
              </a:ext>
            </a:extLst>
          </p:cNvPr>
          <p:cNvSpPr/>
          <p:nvPr/>
        </p:nvSpPr>
        <p:spPr>
          <a:xfrm>
            <a:off x="2793133" y="432931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92" name="Straight Connector 91">
            <a:extLst>
              <a:ext uri="{FF2B5EF4-FFF2-40B4-BE49-F238E27FC236}">
                <a16:creationId xmlns:a16="http://schemas.microsoft.com/office/drawing/2014/main" id="{2E32012A-3DEE-6644-8D43-DD182783E54C}"/>
              </a:ext>
            </a:extLst>
          </p:cNvPr>
          <p:cNvCxnSpPr>
            <a:cxnSpLocks/>
          </p:cNvCxnSpPr>
          <p:nvPr/>
        </p:nvCxnSpPr>
        <p:spPr>
          <a:xfrm flipV="1">
            <a:off x="5081159" y="3384972"/>
            <a:ext cx="1403117" cy="61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55D925-92E7-EC42-A749-0C98ACB48DF2}"/>
              </a:ext>
            </a:extLst>
          </p:cNvPr>
          <p:cNvCxnSpPr>
            <a:cxnSpLocks/>
          </p:cNvCxnSpPr>
          <p:nvPr/>
        </p:nvCxnSpPr>
        <p:spPr>
          <a:xfrm>
            <a:off x="6546306" y="3385924"/>
            <a:ext cx="146150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Graphic 48" descr="Lock with solid fill">
            <a:extLst>
              <a:ext uri="{FF2B5EF4-FFF2-40B4-BE49-F238E27FC236}">
                <a16:creationId xmlns:a16="http://schemas.microsoft.com/office/drawing/2014/main" id="{77AB5416-DC0A-B648-88E2-ADE71936CAFA}"/>
              </a:ext>
            </a:extLst>
          </p:cNvPr>
          <p:cNvSpPr/>
          <p:nvPr/>
        </p:nvSpPr>
        <p:spPr>
          <a:xfrm>
            <a:off x="7169210" y="3199485"/>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112" name="TextBox 111">
            <a:extLst>
              <a:ext uri="{FF2B5EF4-FFF2-40B4-BE49-F238E27FC236}">
                <a16:creationId xmlns:a16="http://schemas.microsoft.com/office/drawing/2014/main" id="{6E4B0522-5631-6047-A980-EE34F3555A5C}"/>
              </a:ext>
            </a:extLst>
          </p:cNvPr>
          <p:cNvSpPr txBox="1"/>
          <p:nvPr/>
        </p:nvSpPr>
        <p:spPr>
          <a:xfrm>
            <a:off x="8428912" y="2333168"/>
            <a:ext cx="1944763" cy="369332"/>
          </a:xfrm>
          <a:prstGeom prst="rect">
            <a:avLst/>
          </a:prstGeom>
          <a:noFill/>
        </p:spPr>
        <p:txBody>
          <a:bodyPr wrap="none" rtlCol="0">
            <a:spAutoFit/>
          </a:bodyPr>
          <a:lstStyle/>
          <a:p>
            <a:r>
              <a:rPr lang="en-PT" dirty="0">
                <a:solidFill>
                  <a:schemeClr val="bg1"/>
                </a:solidFill>
              </a:rPr>
              <a:t>Key Value Store</a:t>
            </a:r>
          </a:p>
        </p:txBody>
      </p:sp>
      <p:sp>
        <p:nvSpPr>
          <p:cNvPr id="113" name="TextBox 112">
            <a:extLst>
              <a:ext uri="{FF2B5EF4-FFF2-40B4-BE49-F238E27FC236}">
                <a16:creationId xmlns:a16="http://schemas.microsoft.com/office/drawing/2014/main" id="{0D6BF2D5-1657-2046-8F30-167CC6E1D1F7}"/>
              </a:ext>
            </a:extLst>
          </p:cNvPr>
          <p:cNvSpPr txBox="1"/>
          <p:nvPr/>
        </p:nvSpPr>
        <p:spPr>
          <a:xfrm>
            <a:off x="8358285" y="4606254"/>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14" name="Straight Connector 113">
            <a:extLst>
              <a:ext uri="{FF2B5EF4-FFF2-40B4-BE49-F238E27FC236}">
                <a16:creationId xmlns:a16="http://schemas.microsoft.com/office/drawing/2014/main" id="{117B65D1-1D81-8A4C-9A87-9AA2B340B63C}"/>
              </a:ext>
            </a:extLst>
          </p:cNvPr>
          <p:cNvCxnSpPr>
            <a:cxnSpLocks/>
          </p:cNvCxnSpPr>
          <p:nvPr/>
        </p:nvCxnSpPr>
        <p:spPr>
          <a:xfrm>
            <a:off x="4497513" y="3945924"/>
            <a:ext cx="0" cy="8757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A554690-EE6E-F445-84E3-4D85531FF41D}"/>
              </a:ext>
            </a:extLst>
          </p:cNvPr>
          <p:cNvCxnSpPr>
            <a:cxnSpLocks/>
            <a:stCxn id="28" idx="2"/>
          </p:cNvCxnSpPr>
          <p:nvPr/>
        </p:nvCxnSpPr>
        <p:spPr>
          <a:xfrm flipH="1">
            <a:off x="4577790" y="3950272"/>
            <a:ext cx="19226" cy="890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7C22DA-4F02-A64C-91BA-0764AAEA632B}"/>
              </a:ext>
            </a:extLst>
          </p:cNvPr>
          <p:cNvCxnSpPr>
            <a:cxnSpLocks/>
          </p:cNvCxnSpPr>
          <p:nvPr/>
        </p:nvCxnSpPr>
        <p:spPr>
          <a:xfrm>
            <a:off x="6479203" y="4926839"/>
            <a:ext cx="16915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E33493-7726-D647-A6E6-CDB9C4F0F4E5}"/>
              </a:ext>
            </a:extLst>
          </p:cNvPr>
          <p:cNvCxnSpPr>
            <a:cxnSpLocks/>
          </p:cNvCxnSpPr>
          <p:nvPr/>
        </p:nvCxnSpPr>
        <p:spPr>
          <a:xfrm>
            <a:off x="6545840" y="4871740"/>
            <a:ext cx="1624901" cy="80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Graphic 48" descr="Lock with solid fill">
            <a:extLst>
              <a:ext uri="{FF2B5EF4-FFF2-40B4-BE49-F238E27FC236}">
                <a16:creationId xmlns:a16="http://schemas.microsoft.com/office/drawing/2014/main" id="{6C04C19B-A83B-3747-977D-8C571CA89D64}"/>
              </a:ext>
            </a:extLst>
          </p:cNvPr>
          <p:cNvSpPr/>
          <p:nvPr/>
        </p:nvSpPr>
        <p:spPr>
          <a:xfrm>
            <a:off x="7169210" y="469048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dirty="0"/>
          </a:p>
        </p:txBody>
      </p:sp>
      <p:cxnSp>
        <p:nvCxnSpPr>
          <p:cNvPr id="52" name="Straight Connector 51">
            <a:extLst>
              <a:ext uri="{FF2B5EF4-FFF2-40B4-BE49-F238E27FC236}">
                <a16:creationId xmlns:a16="http://schemas.microsoft.com/office/drawing/2014/main" id="{6CE8FF03-1C8D-B744-8D2B-521AF7F085C7}"/>
              </a:ext>
            </a:extLst>
          </p:cNvPr>
          <p:cNvCxnSpPr>
            <a:cxnSpLocks/>
          </p:cNvCxnSpPr>
          <p:nvPr/>
        </p:nvCxnSpPr>
        <p:spPr>
          <a:xfrm flipH="1">
            <a:off x="6479203" y="3385793"/>
            <a:ext cx="3401" cy="15410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75F78B-C879-FF41-B13E-6CB3490A828B}"/>
              </a:ext>
            </a:extLst>
          </p:cNvPr>
          <p:cNvCxnSpPr>
            <a:cxnSpLocks/>
          </p:cNvCxnSpPr>
          <p:nvPr/>
        </p:nvCxnSpPr>
        <p:spPr>
          <a:xfrm flipH="1">
            <a:off x="6545840" y="3378218"/>
            <a:ext cx="466" cy="14625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Slide Number Placeholder 5">
            <a:extLst>
              <a:ext uri="{FF2B5EF4-FFF2-40B4-BE49-F238E27FC236}">
                <a16:creationId xmlns:a16="http://schemas.microsoft.com/office/drawing/2014/main" id="{CA1FD039-EE85-B341-9DCA-A1982132B6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16</a:t>
            </a:fld>
            <a:endParaRPr lang="pt-PT" dirty="0"/>
          </a:p>
        </p:txBody>
      </p:sp>
      <p:sp>
        <p:nvSpPr>
          <p:cNvPr id="54" name="Rounded Rectangle 53">
            <a:extLst>
              <a:ext uri="{FF2B5EF4-FFF2-40B4-BE49-F238E27FC236}">
                <a16:creationId xmlns:a16="http://schemas.microsoft.com/office/drawing/2014/main" id="{B35A4747-265D-5D42-974F-290BCA0C2B69}"/>
              </a:ext>
            </a:extLst>
          </p:cNvPr>
          <p:cNvSpPr/>
          <p:nvPr/>
        </p:nvSpPr>
        <p:spPr>
          <a:xfrm>
            <a:off x="733653" y="4766544"/>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55" name="TextBox 54">
            <a:extLst>
              <a:ext uri="{FF2B5EF4-FFF2-40B4-BE49-F238E27FC236}">
                <a16:creationId xmlns:a16="http://schemas.microsoft.com/office/drawing/2014/main" id="{E29ECAED-B553-3346-B3B4-EC6CF28D276E}"/>
              </a:ext>
            </a:extLst>
          </p:cNvPr>
          <p:cNvSpPr txBox="1"/>
          <p:nvPr/>
        </p:nvSpPr>
        <p:spPr>
          <a:xfrm>
            <a:off x="733653" y="4879800"/>
            <a:ext cx="1463862" cy="369332"/>
          </a:xfrm>
          <a:prstGeom prst="rect">
            <a:avLst/>
          </a:prstGeom>
          <a:noFill/>
        </p:spPr>
        <p:txBody>
          <a:bodyPr wrap="none" rtlCol="0">
            <a:spAutoFit/>
          </a:bodyPr>
          <a:lstStyle/>
          <a:p>
            <a:r>
              <a:rPr lang="en-PT" dirty="0">
                <a:solidFill>
                  <a:schemeClr val="bg1"/>
                </a:solidFill>
              </a:rPr>
              <a:t>Auth Server</a:t>
            </a:r>
          </a:p>
        </p:txBody>
      </p:sp>
      <p:pic>
        <p:nvPicPr>
          <p:cNvPr id="56" name="Graphic 55" descr="Users with solid fill">
            <a:extLst>
              <a:ext uri="{FF2B5EF4-FFF2-40B4-BE49-F238E27FC236}">
                <a16:creationId xmlns:a16="http://schemas.microsoft.com/office/drawing/2014/main" id="{29304623-F346-6B4D-A62E-A8299488EB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770" y="5263852"/>
            <a:ext cx="726133" cy="726133"/>
          </a:xfrm>
          <a:prstGeom prst="rect">
            <a:avLst/>
          </a:prstGeom>
        </p:spPr>
      </p:pic>
      <p:pic>
        <p:nvPicPr>
          <p:cNvPr id="57" name="Graphic 56" descr="Key with solid fill">
            <a:extLst>
              <a:ext uri="{FF2B5EF4-FFF2-40B4-BE49-F238E27FC236}">
                <a16:creationId xmlns:a16="http://schemas.microsoft.com/office/drawing/2014/main" id="{B8307A6F-96D9-A241-A5FE-1F19050DA1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4609" y="5397480"/>
            <a:ext cx="458879" cy="458879"/>
          </a:xfrm>
          <a:prstGeom prst="rect">
            <a:avLst/>
          </a:prstGeom>
        </p:spPr>
      </p:pic>
      <p:sp>
        <p:nvSpPr>
          <p:cNvPr id="58" name="Graphic 48" descr="Lock with solid fill">
            <a:extLst>
              <a:ext uri="{FF2B5EF4-FFF2-40B4-BE49-F238E27FC236}">
                <a16:creationId xmlns:a16="http://schemas.microsoft.com/office/drawing/2014/main" id="{03CD2E53-D3A1-8447-84D4-9E600B0B921B}"/>
              </a:ext>
            </a:extLst>
          </p:cNvPr>
          <p:cNvSpPr/>
          <p:nvPr/>
        </p:nvSpPr>
        <p:spPr>
          <a:xfrm>
            <a:off x="1234988" y="404681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66" name="Graphic 48" descr="Lock with solid fill">
            <a:extLst>
              <a:ext uri="{FF2B5EF4-FFF2-40B4-BE49-F238E27FC236}">
                <a16:creationId xmlns:a16="http://schemas.microsoft.com/office/drawing/2014/main" id="{90343626-87D7-3E41-8B28-1EF1744679CC}"/>
              </a:ext>
            </a:extLst>
          </p:cNvPr>
          <p:cNvSpPr/>
          <p:nvPr/>
        </p:nvSpPr>
        <p:spPr>
          <a:xfrm>
            <a:off x="189195" y="642536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2" name="TextBox 21">
            <a:extLst>
              <a:ext uri="{FF2B5EF4-FFF2-40B4-BE49-F238E27FC236}">
                <a16:creationId xmlns:a16="http://schemas.microsoft.com/office/drawing/2014/main" id="{696C2447-EBAF-A141-837A-7FC9D907236E}"/>
              </a:ext>
            </a:extLst>
          </p:cNvPr>
          <p:cNvSpPr txBox="1"/>
          <p:nvPr/>
        </p:nvSpPr>
        <p:spPr>
          <a:xfrm>
            <a:off x="455812" y="6429719"/>
            <a:ext cx="4449965" cy="369332"/>
          </a:xfrm>
          <a:prstGeom prst="rect">
            <a:avLst/>
          </a:prstGeom>
          <a:noFill/>
        </p:spPr>
        <p:txBody>
          <a:bodyPr wrap="square" rtlCol="0">
            <a:spAutoFit/>
          </a:bodyPr>
          <a:lstStyle/>
          <a:p>
            <a:r>
              <a:rPr lang="en-PT" dirty="0">
                <a:solidFill>
                  <a:schemeClr val="bg1"/>
                </a:solidFill>
              </a:rPr>
              <a:t>Secure Communication Channel (TLS)</a:t>
            </a:r>
          </a:p>
        </p:txBody>
      </p:sp>
      <p:sp>
        <p:nvSpPr>
          <p:cNvPr id="67" name="Graphic 48" descr="Lock with solid fill">
            <a:extLst>
              <a:ext uri="{FF2B5EF4-FFF2-40B4-BE49-F238E27FC236}">
                <a16:creationId xmlns:a16="http://schemas.microsoft.com/office/drawing/2014/main" id="{3C46A79B-8986-5245-AFC2-4C742B5649B2}"/>
              </a:ext>
            </a:extLst>
          </p:cNvPr>
          <p:cNvSpPr/>
          <p:nvPr/>
        </p:nvSpPr>
        <p:spPr>
          <a:xfrm>
            <a:off x="4420477" y="426652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5" name="TextBox 24">
            <a:extLst>
              <a:ext uri="{FF2B5EF4-FFF2-40B4-BE49-F238E27FC236}">
                <a16:creationId xmlns:a16="http://schemas.microsoft.com/office/drawing/2014/main" id="{0168EAB1-E53C-164E-A19A-A207FDB217FB}"/>
              </a:ext>
            </a:extLst>
          </p:cNvPr>
          <p:cNvSpPr txBox="1"/>
          <p:nvPr/>
        </p:nvSpPr>
        <p:spPr>
          <a:xfrm>
            <a:off x="4724801" y="3596887"/>
            <a:ext cx="529312" cy="369332"/>
          </a:xfrm>
          <a:prstGeom prst="rect">
            <a:avLst/>
          </a:prstGeom>
          <a:noFill/>
        </p:spPr>
        <p:txBody>
          <a:bodyPr wrap="none" rtlCol="0">
            <a:spAutoFit/>
          </a:bodyPr>
          <a:lstStyle/>
          <a:p>
            <a:r>
              <a:rPr lang="en-PT" dirty="0">
                <a:solidFill>
                  <a:srgbClr val="00B050"/>
                </a:solidFill>
              </a:rPr>
              <a:t>TEE</a:t>
            </a:r>
          </a:p>
        </p:txBody>
      </p:sp>
      <p:sp>
        <p:nvSpPr>
          <p:cNvPr id="71" name="TextBox 70">
            <a:extLst>
              <a:ext uri="{FF2B5EF4-FFF2-40B4-BE49-F238E27FC236}">
                <a16:creationId xmlns:a16="http://schemas.microsoft.com/office/drawing/2014/main" id="{94086624-1E43-4E44-BF5F-8122F42410B1}"/>
              </a:ext>
            </a:extLst>
          </p:cNvPr>
          <p:cNvSpPr txBox="1"/>
          <p:nvPr/>
        </p:nvSpPr>
        <p:spPr>
          <a:xfrm>
            <a:off x="8139339" y="5617601"/>
            <a:ext cx="529312" cy="369332"/>
          </a:xfrm>
          <a:prstGeom prst="rect">
            <a:avLst/>
          </a:prstGeom>
          <a:noFill/>
        </p:spPr>
        <p:txBody>
          <a:bodyPr wrap="none" rtlCol="0">
            <a:spAutoFit/>
          </a:bodyPr>
          <a:lstStyle/>
          <a:p>
            <a:r>
              <a:rPr lang="en-PT" dirty="0">
                <a:solidFill>
                  <a:srgbClr val="00B050"/>
                </a:solidFill>
              </a:rPr>
              <a:t>TEE</a:t>
            </a:r>
          </a:p>
        </p:txBody>
      </p:sp>
      <p:sp>
        <p:nvSpPr>
          <p:cNvPr id="75" name="TextBox 74">
            <a:extLst>
              <a:ext uri="{FF2B5EF4-FFF2-40B4-BE49-F238E27FC236}">
                <a16:creationId xmlns:a16="http://schemas.microsoft.com/office/drawing/2014/main" id="{F1DEFE32-6B9C-634A-8BC1-C0834F984C2E}"/>
              </a:ext>
            </a:extLst>
          </p:cNvPr>
          <p:cNvSpPr txBox="1"/>
          <p:nvPr/>
        </p:nvSpPr>
        <p:spPr>
          <a:xfrm>
            <a:off x="3759811" y="5641937"/>
            <a:ext cx="529312" cy="369332"/>
          </a:xfrm>
          <a:prstGeom prst="rect">
            <a:avLst/>
          </a:prstGeom>
          <a:noFill/>
        </p:spPr>
        <p:txBody>
          <a:bodyPr wrap="none" rtlCol="0">
            <a:spAutoFit/>
          </a:bodyPr>
          <a:lstStyle/>
          <a:p>
            <a:r>
              <a:rPr lang="en-PT" dirty="0">
                <a:solidFill>
                  <a:srgbClr val="00B050"/>
                </a:solidFill>
              </a:rPr>
              <a:t>TEE</a:t>
            </a:r>
          </a:p>
        </p:txBody>
      </p:sp>
      <p:sp>
        <p:nvSpPr>
          <p:cNvPr id="59" name="Rounded Rectangle 58">
            <a:extLst>
              <a:ext uri="{FF2B5EF4-FFF2-40B4-BE49-F238E27FC236}">
                <a16:creationId xmlns:a16="http://schemas.microsoft.com/office/drawing/2014/main" id="{095E2798-BBB3-C647-98DA-754200FDA561}"/>
              </a:ext>
            </a:extLst>
          </p:cNvPr>
          <p:cNvSpPr/>
          <p:nvPr/>
        </p:nvSpPr>
        <p:spPr>
          <a:xfrm>
            <a:off x="3722340" y="4690487"/>
            <a:ext cx="2045393" cy="1363743"/>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68" name="Straight Connector 67">
            <a:extLst>
              <a:ext uri="{FF2B5EF4-FFF2-40B4-BE49-F238E27FC236}">
                <a16:creationId xmlns:a16="http://schemas.microsoft.com/office/drawing/2014/main" id="{85F55AEF-3C24-4442-B26D-15EAFB29E7E7}"/>
              </a:ext>
            </a:extLst>
          </p:cNvPr>
          <p:cNvCxnSpPr>
            <a:cxnSpLocks/>
          </p:cNvCxnSpPr>
          <p:nvPr/>
        </p:nvCxnSpPr>
        <p:spPr>
          <a:xfrm>
            <a:off x="5576969" y="5672700"/>
            <a:ext cx="25613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2E684EF-FC86-0247-B8A9-35A5CE115A6E}"/>
              </a:ext>
            </a:extLst>
          </p:cNvPr>
          <p:cNvCxnSpPr>
            <a:cxnSpLocks/>
          </p:cNvCxnSpPr>
          <p:nvPr/>
        </p:nvCxnSpPr>
        <p:spPr>
          <a:xfrm>
            <a:off x="5563360" y="5617601"/>
            <a:ext cx="25749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Graphic 48" descr="Lock with solid fill">
            <a:extLst>
              <a:ext uri="{FF2B5EF4-FFF2-40B4-BE49-F238E27FC236}">
                <a16:creationId xmlns:a16="http://schemas.microsoft.com/office/drawing/2014/main" id="{5754A588-DD44-0548-AE4B-C1C8E5DDFA1F}"/>
              </a:ext>
            </a:extLst>
          </p:cNvPr>
          <p:cNvSpPr/>
          <p:nvPr/>
        </p:nvSpPr>
        <p:spPr>
          <a:xfrm>
            <a:off x="6811775" y="546730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Tree>
    <p:extLst>
      <p:ext uri="{BB962C8B-B14F-4D97-AF65-F5344CB8AC3E}">
        <p14:creationId xmlns:p14="http://schemas.microsoft.com/office/powerpoint/2010/main" val="13114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par>
                                <p:cTn id="8" presetID="9"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dissolve">
                                      <p:cBhvr>
                                        <p:cTn id="10" dur="500"/>
                                        <p:tgtEl>
                                          <p:spTgt spid="116"/>
                                        </p:tgtEl>
                                      </p:cBhvr>
                                    </p:animEffect>
                                  </p:childTnLst>
                                </p:cTn>
                              </p:par>
                              <p:par>
                                <p:cTn id="11" presetID="9"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dissolve">
                                      <p:cBhvr>
                                        <p:cTn id="13" dur="500"/>
                                        <p:tgtEl>
                                          <p:spTgt spid="1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dissolve">
                                      <p:cBhvr>
                                        <p:cTn id="19" dur="500"/>
                                        <p:tgtEl>
                                          <p:spTgt spid="69"/>
                                        </p:tgtEl>
                                      </p:cBhvr>
                                    </p:animEffect>
                                  </p:childTnLst>
                                </p:cTn>
                              </p:par>
                              <p:par>
                                <p:cTn id="20" presetID="9"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dissolve">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F57EE8C-0327-F044-AFBF-B92D5BC5BF92}"/>
              </a:ext>
            </a:extLst>
          </p:cNvPr>
          <p:cNvSpPr/>
          <p:nvPr/>
        </p:nvSpPr>
        <p:spPr>
          <a:xfrm>
            <a:off x="1441421" y="2955326"/>
            <a:ext cx="9163238" cy="14836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TextBox 6">
            <a:extLst>
              <a:ext uri="{FF2B5EF4-FFF2-40B4-BE49-F238E27FC236}">
                <a16:creationId xmlns:a16="http://schemas.microsoft.com/office/drawing/2014/main" id="{7AC7A588-D989-734C-9F03-E4B1F9CAAE12}"/>
              </a:ext>
            </a:extLst>
          </p:cNvPr>
          <p:cNvSpPr txBox="1"/>
          <p:nvPr/>
        </p:nvSpPr>
        <p:spPr>
          <a:xfrm>
            <a:off x="1442598" y="2369612"/>
            <a:ext cx="1034751" cy="461665"/>
          </a:xfrm>
          <a:prstGeom prst="rect">
            <a:avLst/>
          </a:prstGeom>
          <a:noFill/>
        </p:spPr>
        <p:txBody>
          <a:bodyPr wrap="square" rtlCol="0">
            <a:spAutoFit/>
          </a:bodyPr>
          <a:lstStyle/>
          <a:p>
            <a:pPr algn="ctr"/>
            <a:r>
              <a:rPr lang="en-PT" sz="2400" dirty="0">
                <a:solidFill>
                  <a:schemeClr val="bg1"/>
                </a:solidFill>
              </a:rPr>
              <a:t>Proxy</a:t>
            </a:r>
          </a:p>
        </p:txBody>
      </p:sp>
      <p:sp>
        <p:nvSpPr>
          <p:cNvPr id="28" name="Rounded Rectangle 27">
            <a:extLst>
              <a:ext uri="{FF2B5EF4-FFF2-40B4-BE49-F238E27FC236}">
                <a16:creationId xmlns:a16="http://schemas.microsoft.com/office/drawing/2014/main" id="{F3A6068A-A926-CB42-9A0A-F14255785086}"/>
              </a:ext>
            </a:extLst>
          </p:cNvPr>
          <p:cNvSpPr/>
          <p:nvPr/>
        </p:nvSpPr>
        <p:spPr>
          <a:xfrm>
            <a:off x="1545056" y="3082819"/>
            <a:ext cx="8955967" cy="12216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3" name="Straight Connector 12">
            <a:extLst>
              <a:ext uri="{FF2B5EF4-FFF2-40B4-BE49-F238E27FC236}">
                <a16:creationId xmlns:a16="http://schemas.microsoft.com/office/drawing/2014/main" id="{2F1ECA62-A6A9-8944-8588-BADB17FF2F1D}"/>
              </a:ext>
            </a:extLst>
          </p:cNvPr>
          <p:cNvCxnSpPr>
            <a:cxnSpLocks/>
          </p:cNvCxnSpPr>
          <p:nvPr/>
        </p:nvCxnSpPr>
        <p:spPr>
          <a:xfrm flipH="1">
            <a:off x="5683080" y="2039276"/>
            <a:ext cx="5806" cy="1357241"/>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14A517-33E9-4949-B6FF-03DC39C8974B}"/>
              </a:ext>
            </a:extLst>
          </p:cNvPr>
          <p:cNvCxnSpPr>
            <a:cxnSpLocks/>
            <a:endCxn id="53" idx="1"/>
          </p:cNvCxnSpPr>
          <p:nvPr/>
        </p:nvCxnSpPr>
        <p:spPr>
          <a:xfrm>
            <a:off x="1959973" y="3663767"/>
            <a:ext cx="3455394" cy="1012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9436E1-485D-A94A-8865-DF8F46A6834F}"/>
              </a:ext>
            </a:extLst>
          </p:cNvPr>
          <p:cNvCxnSpPr>
            <a:cxnSpLocks/>
          </p:cNvCxnSpPr>
          <p:nvPr/>
        </p:nvCxnSpPr>
        <p:spPr>
          <a:xfrm>
            <a:off x="1959973" y="3663767"/>
            <a:ext cx="0" cy="1683374"/>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7F6E2-98BC-A24A-9D50-00B1AF15128E}"/>
              </a:ext>
            </a:extLst>
          </p:cNvPr>
          <p:cNvCxnSpPr>
            <a:cxnSpLocks/>
          </p:cNvCxnSpPr>
          <p:nvPr/>
        </p:nvCxnSpPr>
        <p:spPr>
          <a:xfrm>
            <a:off x="6696589" y="3684494"/>
            <a:ext cx="73963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14233C1-8A02-E842-BFE5-D8EAB27DFBD7}"/>
              </a:ext>
            </a:extLst>
          </p:cNvPr>
          <p:cNvCxnSpPr>
            <a:cxnSpLocks/>
          </p:cNvCxnSpPr>
          <p:nvPr/>
        </p:nvCxnSpPr>
        <p:spPr>
          <a:xfrm>
            <a:off x="6433432" y="2039276"/>
            <a:ext cx="0" cy="13100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0BBBC2-65AB-CB49-9E5A-851DD0E0E9A8}"/>
              </a:ext>
            </a:extLst>
          </p:cNvPr>
          <p:cNvCxnSpPr>
            <a:cxnSpLocks/>
          </p:cNvCxnSpPr>
          <p:nvPr/>
        </p:nvCxnSpPr>
        <p:spPr>
          <a:xfrm>
            <a:off x="8502347" y="4127316"/>
            <a:ext cx="0" cy="8967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1798D022-7ED8-6343-8DDC-31E7A648F79B}"/>
              </a:ext>
            </a:extLst>
          </p:cNvPr>
          <p:cNvSpPr/>
          <p:nvPr/>
        </p:nvSpPr>
        <p:spPr>
          <a:xfrm>
            <a:off x="5415367" y="3379617"/>
            <a:ext cx="1281222" cy="588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t>Auth</a:t>
            </a:r>
          </a:p>
        </p:txBody>
      </p:sp>
      <p:sp>
        <p:nvSpPr>
          <p:cNvPr id="50" name="Rounded Rectangle 49">
            <a:extLst>
              <a:ext uri="{FF2B5EF4-FFF2-40B4-BE49-F238E27FC236}">
                <a16:creationId xmlns:a16="http://schemas.microsoft.com/office/drawing/2014/main" id="{265F492D-5BD0-A240-AEF7-9C13056920E4}"/>
              </a:ext>
            </a:extLst>
          </p:cNvPr>
          <p:cNvSpPr/>
          <p:nvPr/>
        </p:nvSpPr>
        <p:spPr>
          <a:xfrm>
            <a:off x="7436224" y="3253257"/>
            <a:ext cx="2207619" cy="874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dirty="0"/>
          </a:p>
        </p:txBody>
      </p:sp>
      <p:sp>
        <p:nvSpPr>
          <p:cNvPr id="51" name="TextBox 50">
            <a:extLst>
              <a:ext uri="{FF2B5EF4-FFF2-40B4-BE49-F238E27FC236}">
                <a16:creationId xmlns:a16="http://schemas.microsoft.com/office/drawing/2014/main" id="{F0EF72B3-7881-E644-9FB2-733AE361581E}"/>
              </a:ext>
            </a:extLst>
          </p:cNvPr>
          <p:cNvSpPr txBox="1"/>
          <p:nvPr/>
        </p:nvSpPr>
        <p:spPr>
          <a:xfrm>
            <a:off x="7417244" y="3294435"/>
            <a:ext cx="2238113" cy="369332"/>
          </a:xfrm>
          <a:prstGeom prst="rect">
            <a:avLst/>
          </a:prstGeom>
          <a:noFill/>
        </p:spPr>
        <p:txBody>
          <a:bodyPr wrap="none" rtlCol="0">
            <a:spAutoFit/>
          </a:bodyPr>
          <a:lstStyle/>
          <a:p>
            <a:pPr algn="ctr"/>
            <a:r>
              <a:rPr lang="en-PT" dirty="0">
                <a:solidFill>
                  <a:sysClr val="windowText" lastClr="000000"/>
                </a:solidFill>
              </a:rPr>
              <a:t>Encryption Service</a:t>
            </a:r>
          </a:p>
        </p:txBody>
      </p:sp>
      <p:pic>
        <p:nvPicPr>
          <p:cNvPr id="71" name="Graphic 70" descr="Arrow circle with solid fill">
            <a:extLst>
              <a:ext uri="{FF2B5EF4-FFF2-40B4-BE49-F238E27FC236}">
                <a16:creationId xmlns:a16="http://schemas.microsoft.com/office/drawing/2014/main" id="{9F672B3A-B894-A14D-BA2C-B0D483C6D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6749" y="3593616"/>
            <a:ext cx="471196" cy="471196"/>
          </a:xfrm>
          <a:prstGeom prst="rect">
            <a:avLst/>
          </a:prstGeom>
        </p:spPr>
      </p:pic>
      <p:sp>
        <p:nvSpPr>
          <p:cNvPr id="72" name="Rounded Rectangle 71">
            <a:extLst>
              <a:ext uri="{FF2B5EF4-FFF2-40B4-BE49-F238E27FC236}">
                <a16:creationId xmlns:a16="http://schemas.microsoft.com/office/drawing/2014/main" id="{A197278C-813B-964D-8C63-7227B8F9A1C1}"/>
              </a:ext>
            </a:extLst>
          </p:cNvPr>
          <p:cNvSpPr/>
          <p:nvPr/>
        </p:nvSpPr>
        <p:spPr>
          <a:xfrm>
            <a:off x="1441425" y="4948802"/>
            <a:ext cx="4273821" cy="17613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73" name="Rounded Rectangle 72">
            <a:extLst>
              <a:ext uri="{FF2B5EF4-FFF2-40B4-BE49-F238E27FC236}">
                <a16:creationId xmlns:a16="http://schemas.microsoft.com/office/drawing/2014/main" id="{366177B2-D190-D847-BF92-10980F0D0B62}"/>
              </a:ext>
            </a:extLst>
          </p:cNvPr>
          <p:cNvSpPr/>
          <p:nvPr/>
        </p:nvSpPr>
        <p:spPr>
          <a:xfrm>
            <a:off x="1518789" y="5019916"/>
            <a:ext cx="4104842" cy="16173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5" name="TextBox 74">
            <a:extLst>
              <a:ext uri="{FF2B5EF4-FFF2-40B4-BE49-F238E27FC236}">
                <a16:creationId xmlns:a16="http://schemas.microsoft.com/office/drawing/2014/main" id="{06B4C26F-2A0A-8A4E-BFB0-47EE578310BB}"/>
              </a:ext>
            </a:extLst>
          </p:cNvPr>
          <p:cNvSpPr txBox="1"/>
          <p:nvPr/>
        </p:nvSpPr>
        <p:spPr>
          <a:xfrm>
            <a:off x="2085191" y="5058159"/>
            <a:ext cx="3243196"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76" name="Graphic 75" descr="Database outline">
            <a:extLst>
              <a:ext uri="{FF2B5EF4-FFF2-40B4-BE49-F238E27FC236}">
                <a16:creationId xmlns:a16="http://schemas.microsoft.com/office/drawing/2014/main" id="{ADBA1FD6-4F4B-2048-82B6-7742C69E7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0470" y="5623197"/>
            <a:ext cx="914399" cy="818404"/>
          </a:xfrm>
          <a:prstGeom prst="rect">
            <a:avLst/>
          </a:prstGeom>
        </p:spPr>
      </p:pic>
      <p:pic>
        <p:nvPicPr>
          <p:cNvPr id="79" name="Graphic 78" descr="Database outline">
            <a:extLst>
              <a:ext uri="{FF2B5EF4-FFF2-40B4-BE49-F238E27FC236}">
                <a16:creationId xmlns:a16="http://schemas.microsoft.com/office/drawing/2014/main" id="{FB21D0A8-BE49-9249-A375-0E167E079C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216" y="5347141"/>
            <a:ext cx="1413906" cy="1265472"/>
          </a:xfrm>
          <a:prstGeom prst="rect">
            <a:avLst/>
          </a:prstGeom>
        </p:spPr>
      </p:pic>
      <p:sp>
        <p:nvSpPr>
          <p:cNvPr id="80" name="TextBox 79">
            <a:extLst>
              <a:ext uri="{FF2B5EF4-FFF2-40B4-BE49-F238E27FC236}">
                <a16:creationId xmlns:a16="http://schemas.microsoft.com/office/drawing/2014/main" id="{1C67DD2A-5EB8-F54E-8D1C-3BAF5371C550}"/>
              </a:ext>
            </a:extLst>
          </p:cNvPr>
          <p:cNvSpPr txBox="1"/>
          <p:nvPr/>
        </p:nvSpPr>
        <p:spPr>
          <a:xfrm>
            <a:off x="6860744" y="5000553"/>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pic>
        <p:nvPicPr>
          <p:cNvPr id="82" name="Graphic 81" descr="Lock with solid fill">
            <a:extLst>
              <a:ext uri="{FF2B5EF4-FFF2-40B4-BE49-F238E27FC236}">
                <a16:creationId xmlns:a16="http://schemas.microsoft.com/office/drawing/2014/main" id="{2F895860-E6EF-554B-A046-E7B7AD6BEC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6794" y="5807530"/>
            <a:ext cx="574667" cy="514338"/>
          </a:xfrm>
          <a:prstGeom prst="rect">
            <a:avLst/>
          </a:prstGeom>
        </p:spPr>
      </p:pic>
      <p:sp>
        <p:nvSpPr>
          <p:cNvPr id="83" name="Rounded Rectangle 82">
            <a:extLst>
              <a:ext uri="{FF2B5EF4-FFF2-40B4-BE49-F238E27FC236}">
                <a16:creationId xmlns:a16="http://schemas.microsoft.com/office/drawing/2014/main" id="{20391649-E98D-464C-82C9-9C850E8F140E}"/>
              </a:ext>
            </a:extLst>
          </p:cNvPr>
          <p:cNvSpPr/>
          <p:nvPr/>
        </p:nvSpPr>
        <p:spPr>
          <a:xfrm>
            <a:off x="6330838" y="4948801"/>
            <a:ext cx="4273821" cy="17613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32" name="Slide Number Placeholder 5">
            <a:extLst>
              <a:ext uri="{FF2B5EF4-FFF2-40B4-BE49-F238E27FC236}">
                <a16:creationId xmlns:a16="http://schemas.microsoft.com/office/drawing/2014/main" id="{54310CCA-41F9-464F-B8EF-CD3D4A879F8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17</a:t>
            </a:fld>
            <a:endParaRPr lang="pt-PT" dirty="0"/>
          </a:p>
        </p:txBody>
      </p:sp>
      <p:sp>
        <p:nvSpPr>
          <p:cNvPr id="33" name="TextBox 32">
            <a:extLst>
              <a:ext uri="{FF2B5EF4-FFF2-40B4-BE49-F238E27FC236}">
                <a16:creationId xmlns:a16="http://schemas.microsoft.com/office/drawing/2014/main" id="{F77EF238-2302-FE40-84A4-A35976027922}"/>
              </a:ext>
            </a:extLst>
          </p:cNvPr>
          <p:cNvSpPr txBox="1"/>
          <p:nvPr/>
        </p:nvSpPr>
        <p:spPr>
          <a:xfrm>
            <a:off x="1555879" y="3125301"/>
            <a:ext cx="529312" cy="369332"/>
          </a:xfrm>
          <a:prstGeom prst="rect">
            <a:avLst/>
          </a:prstGeom>
          <a:noFill/>
        </p:spPr>
        <p:txBody>
          <a:bodyPr wrap="none" rtlCol="0">
            <a:spAutoFit/>
          </a:bodyPr>
          <a:lstStyle/>
          <a:p>
            <a:r>
              <a:rPr lang="en-PT" dirty="0">
                <a:solidFill>
                  <a:srgbClr val="00B050"/>
                </a:solidFill>
              </a:rPr>
              <a:t>TEE</a:t>
            </a:r>
          </a:p>
        </p:txBody>
      </p:sp>
      <p:sp>
        <p:nvSpPr>
          <p:cNvPr id="34" name="TextBox 33">
            <a:extLst>
              <a:ext uri="{FF2B5EF4-FFF2-40B4-BE49-F238E27FC236}">
                <a16:creationId xmlns:a16="http://schemas.microsoft.com/office/drawing/2014/main" id="{07CEF0DD-38C4-3445-86D9-D1544D05C335}"/>
              </a:ext>
            </a:extLst>
          </p:cNvPr>
          <p:cNvSpPr txBox="1"/>
          <p:nvPr/>
        </p:nvSpPr>
        <p:spPr>
          <a:xfrm>
            <a:off x="1555879" y="6243280"/>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141878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18</a:t>
            </a:fld>
            <a:endParaRPr lang="pt-PT" dirty="0"/>
          </a:p>
        </p:txBody>
      </p:sp>
      <p:sp>
        <p:nvSpPr>
          <p:cNvPr id="6" name="Rounded Rectangle 5">
            <a:extLst>
              <a:ext uri="{FF2B5EF4-FFF2-40B4-BE49-F238E27FC236}">
                <a16:creationId xmlns:a16="http://schemas.microsoft.com/office/drawing/2014/main" id="{DD770F84-6002-1C42-8417-463C15E9F3FB}"/>
              </a:ext>
            </a:extLst>
          </p:cNvPr>
          <p:cNvSpPr/>
          <p:nvPr/>
        </p:nvSpPr>
        <p:spPr>
          <a:xfrm>
            <a:off x="656707" y="2533539"/>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734071" y="2619064"/>
            <a:ext cx="4101551" cy="1801036"/>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172022" y="2620164"/>
            <a:ext cx="3215945"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6420" y="3063241"/>
            <a:ext cx="914400" cy="914400"/>
          </a:xfrm>
          <a:prstGeom prst="rect">
            <a:avLst/>
          </a:prstGeom>
        </p:spPr>
      </p:pic>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2623374" y="447962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2102597" y="521340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2793620" y="3977641"/>
            <a:ext cx="10742" cy="120082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3344" y="35175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8" name="TextBox 27">
            <a:extLst>
              <a:ext uri="{FF2B5EF4-FFF2-40B4-BE49-F238E27FC236}">
                <a16:creationId xmlns:a16="http://schemas.microsoft.com/office/drawing/2014/main" id="{4A0880BA-95B4-F64F-A0DB-DA63FD057B38}"/>
              </a:ext>
            </a:extLst>
          </p:cNvPr>
          <p:cNvSpPr txBox="1"/>
          <p:nvPr/>
        </p:nvSpPr>
        <p:spPr>
          <a:xfrm>
            <a:off x="773344" y="4044041"/>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203151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19</a:t>
            </a:fld>
            <a:endParaRPr lang="pt-PT" dirty="0"/>
          </a:p>
        </p:txBody>
      </p:sp>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 name="TextBox 1">
            <a:extLst>
              <a:ext uri="{FF2B5EF4-FFF2-40B4-BE49-F238E27FC236}">
                <a16:creationId xmlns:a16="http://schemas.microsoft.com/office/drawing/2014/main" id="{3364B305-BD88-CF49-806D-A7C2F37FAD21}"/>
              </a:ext>
            </a:extLst>
          </p:cNvPr>
          <p:cNvSpPr txBox="1"/>
          <p:nvPr/>
        </p:nvSpPr>
        <p:spPr>
          <a:xfrm>
            <a:off x="189195" y="2477042"/>
            <a:ext cx="4071949" cy="461665"/>
          </a:xfrm>
          <a:prstGeom prst="rect">
            <a:avLst/>
          </a:prstGeom>
          <a:noFill/>
        </p:spPr>
        <p:txBody>
          <a:bodyPr wrap="none" rtlCol="0">
            <a:spAutoFit/>
          </a:bodyPr>
          <a:lstStyle/>
          <a:p>
            <a:r>
              <a:rPr lang="en-PT" sz="2400" dirty="0">
                <a:solidFill>
                  <a:schemeClr val="bg1"/>
                </a:solidFill>
              </a:rPr>
              <a:t>Homomorphic Encryption:</a:t>
            </a:r>
          </a:p>
        </p:txBody>
      </p:sp>
      <p:sp>
        <p:nvSpPr>
          <p:cNvPr id="7" name="TextBox 6">
            <a:extLst>
              <a:ext uri="{FF2B5EF4-FFF2-40B4-BE49-F238E27FC236}">
                <a16:creationId xmlns:a16="http://schemas.microsoft.com/office/drawing/2014/main" id="{541CBD7D-85C9-4343-B381-976284110C13}"/>
              </a:ext>
            </a:extLst>
          </p:cNvPr>
          <p:cNvSpPr txBox="1"/>
          <p:nvPr/>
        </p:nvSpPr>
        <p:spPr>
          <a:xfrm>
            <a:off x="1143320" y="3493817"/>
            <a:ext cx="4509568"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be slower than standard encryption</a:t>
            </a:r>
          </a:p>
        </p:txBody>
      </p:sp>
      <p:sp>
        <p:nvSpPr>
          <p:cNvPr id="35" name="TextBox 34">
            <a:extLst>
              <a:ext uri="{FF2B5EF4-FFF2-40B4-BE49-F238E27FC236}">
                <a16:creationId xmlns:a16="http://schemas.microsoft.com/office/drawing/2014/main" id="{051204BB-009F-204E-AB15-6362812D8B52}"/>
              </a:ext>
            </a:extLst>
          </p:cNvPr>
          <p:cNvSpPr txBox="1"/>
          <p:nvPr/>
        </p:nvSpPr>
        <p:spPr>
          <a:xfrm>
            <a:off x="1143320" y="4059860"/>
            <a:ext cx="4323620"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increase dataset size (Pailier Keys)</a:t>
            </a:r>
          </a:p>
        </p:txBody>
      </p:sp>
      <p:sp>
        <p:nvSpPr>
          <p:cNvPr id="11" name="TextBox 10">
            <a:extLst>
              <a:ext uri="{FF2B5EF4-FFF2-40B4-BE49-F238E27FC236}">
                <a16:creationId xmlns:a16="http://schemas.microsoft.com/office/drawing/2014/main" id="{AE29AC44-73D4-4D48-9942-C12ED340B060}"/>
              </a:ext>
            </a:extLst>
          </p:cNvPr>
          <p:cNvSpPr txBox="1"/>
          <p:nvPr/>
        </p:nvSpPr>
        <p:spPr>
          <a:xfrm>
            <a:off x="1143320" y="5331768"/>
            <a:ext cx="3888811" cy="7841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sz="1600" b="1" dirty="0">
                <a:solidFill>
                  <a:schemeClr val="bg1"/>
                </a:solidFill>
              </a:rPr>
              <a:t>Data is never shown as plain text when processed.</a:t>
            </a:r>
          </a:p>
        </p:txBody>
      </p:sp>
      <p:pic>
        <p:nvPicPr>
          <p:cNvPr id="15" name="Graphic 14" descr="Badge Unfollow outline">
            <a:extLst>
              <a:ext uri="{FF2B5EF4-FFF2-40B4-BE49-F238E27FC236}">
                <a16:creationId xmlns:a16="http://schemas.microsoft.com/office/drawing/2014/main" id="{38CB6313-6E7B-FA42-9327-52C4969CB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1" y="3502245"/>
            <a:ext cx="914400" cy="914400"/>
          </a:xfrm>
          <a:prstGeom prst="rect">
            <a:avLst/>
          </a:prstGeom>
        </p:spPr>
      </p:pic>
      <p:pic>
        <p:nvPicPr>
          <p:cNvPr id="18" name="Graphic 17" descr="Badge Follow outline">
            <a:extLst>
              <a:ext uri="{FF2B5EF4-FFF2-40B4-BE49-F238E27FC236}">
                <a16:creationId xmlns:a16="http://schemas.microsoft.com/office/drawing/2014/main" id="{7ABF43EF-5F4A-D644-81FD-B92A7597EE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771" y="5253828"/>
            <a:ext cx="914400" cy="914400"/>
          </a:xfrm>
          <a:prstGeom prst="rect">
            <a:avLst/>
          </a:prstGeom>
        </p:spPr>
      </p:pic>
      <p:cxnSp>
        <p:nvCxnSpPr>
          <p:cNvPr id="36" name="Straight Connector 35">
            <a:extLst>
              <a:ext uri="{FF2B5EF4-FFF2-40B4-BE49-F238E27FC236}">
                <a16:creationId xmlns:a16="http://schemas.microsoft.com/office/drawing/2014/main" id="{C62E048C-AEC1-DD44-BFB8-3FA6C340115E}"/>
              </a:ext>
            </a:extLst>
          </p:cNvPr>
          <p:cNvCxnSpPr>
            <a:cxnSpLocks/>
          </p:cNvCxnSpPr>
          <p:nvPr/>
        </p:nvCxnSpPr>
        <p:spPr>
          <a:xfrm>
            <a:off x="332509" y="4835236"/>
            <a:ext cx="469962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4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bg1"/>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p>
        </p:txBody>
      </p:sp>
      <p:sp>
        <p:nvSpPr>
          <p:cNvPr id="6" name="Slide Number Placeholder 5">
            <a:extLst>
              <a:ext uri="{FF2B5EF4-FFF2-40B4-BE49-F238E27FC236}">
                <a16:creationId xmlns:a16="http://schemas.microsoft.com/office/drawing/2014/main" id="{9509A07F-BF4C-2949-9240-E4644B2415B4}"/>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a:t>
            </a:fld>
            <a:endParaRPr lang="pt-PT" dirty="0"/>
          </a:p>
        </p:txBody>
      </p:sp>
    </p:spTree>
    <p:extLst>
      <p:ext uri="{BB962C8B-B14F-4D97-AF65-F5344CB8AC3E}">
        <p14:creationId xmlns:p14="http://schemas.microsoft.com/office/powerpoint/2010/main" val="157764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Attestation Flow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16B38E2-F280-7946-86EE-06556F5D816C}"/>
              </a:ext>
            </a:extLst>
          </p:cNvPr>
          <p:cNvSpPr txBox="1"/>
          <p:nvPr/>
        </p:nvSpPr>
        <p:spPr>
          <a:xfrm>
            <a:off x="9687849" y="2567249"/>
            <a:ext cx="2202489" cy="1200329"/>
          </a:xfrm>
          <a:prstGeom prst="rect">
            <a:avLst/>
          </a:prstGeom>
          <a:noFill/>
        </p:spPr>
        <p:txBody>
          <a:bodyPr wrap="square" rtlCol="0">
            <a:spAutoFit/>
          </a:bodyPr>
          <a:lstStyle/>
          <a:p>
            <a:pPr algn="ctr"/>
            <a:r>
              <a:rPr lang="en-PT" b="1" dirty="0">
                <a:solidFill>
                  <a:schemeClr val="bg1"/>
                </a:solidFill>
              </a:rPr>
              <a:t>LAS</a:t>
            </a:r>
            <a:r>
              <a:rPr lang="en-PT" dirty="0">
                <a:solidFill>
                  <a:schemeClr val="bg1"/>
                </a:solidFill>
              </a:rPr>
              <a:t>: </a:t>
            </a:r>
          </a:p>
          <a:p>
            <a:pPr algn="ctr"/>
            <a:r>
              <a:rPr lang="en-PT" dirty="0">
                <a:solidFill>
                  <a:schemeClr val="bg1"/>
                </a:solidFill>
              </a:rPr>
              <a:t>Local Attestation Service</a:t>
            </a:r>
          </a:p>
        </p:txBody>
      </p:sp>
      <p:sp>
        <p:nvSpPr>
          <p:cNvPr id="7" name="Rounded Rectangle 6">
            <a:extLst>
              <a:ext uri="{FF2B5EF4-FFF2-40B4-BE49-F238E27FC236}">
                <a16:creationId xmlns:a16="http://schemas.microsoft.com/office/drawing/2014/main" id="{2338CE9D-6A79-A04A-B8BB-7F3197E17C98}"/>
              </a:ext>
            </a:extLst>
          </p:cNvPr>
          <p:cNvSpPr/>
          <p:nvPr/>
        </p:nvSpPr>
        <p:spPr>
          <a:xfrm>
            <a:off x="5427124" y="2161280"/>
            <a:ext cx="3269523"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8" name="Graphic 7" descr="Database with solid fill">
            <a:extLst>
              <a:ext uri="{FF2B5EF4-FFF2-40B4-BE49-F238E27FC236}">
                <a16:creationId xmlns:a16="http://schemas.microsoft.com/office/drawing/2014/main" id="{8757E1BF-7DF1-EB48-BD59-96B58BDD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7499" y="2981063"/>
            <a:ext cx="663098" cy="509520"/>
          </a:xfrm>
          <a:prstGeom prst="rect">
            <a:avLst/>
          </a:prstGeom>
        </p:spPr>
      </p:pic>
      <p:pic>
        <p:nvPicPr>
          <p:cNvPr id="9" name="Graphic 8" descr="Server with solid fill">
            <a:extLst>
              <a:ext uri="{FF2B5EF4-FFF2-40B4-BE49-F238E27FC236}">
                <a16:creationId xmlns:a16="http://schemas.microsoft.com/office/drawing/2014/main" id="{67DE6061-4DAA-A049-B3A2-8BDDE2D0E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9902" y="2993834"/>
            <a:ext cx="663098" cy="509520"/>
          </a:xfrm>
          <a:prstGeom prst="rect">
            <a:avLst/>
          </a:prstGeom>
        </p:spPr>
      </p:pic>
      <p:sp>
        <p:nvSpPr>
          <p:cNvPr id="10" name="Rounded Rectangle 9">
            <a:extLst>
              <a:ext uri="{FF2B5EF4-FFF2-40B4-BE49-F238E27FC236}">
                <a16:creationId xmlns:a16="http://schemas.microsoft.com/office/drawing/2014/main" id="{73DA9221-2D40-C544-B0E8-CA9E6740690C}"/>
              </a:ext>
            </a:extLst>
          </p:cNvPr>
          <p:cNvSpPr/>
          <p:nvPr/>
        </p:nvSpPr>
        <p:spPr>
          <a:xfrm>
            <a:off x="5585271" y="2363658"/>
            <a:ext cx="2846247" cy="1500641"/>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1" name="Rounded Rectangle 10">
            <a:extLst>
              <a:ext uri="{FF2B5EF4-FFF2-40B4-BE49-F238E27FC236}">
                <a16:creationId xmlns:a16="http://schemas.microsoft.com/office/drawing/2014/main" id="{04050EB0-C385-EB4E-9F77-FE21D3BC8986}"/>
              </a:ext>
            </a:extLst>
          </p:cNvPr>
          <p:cNvSpPr/>
          <p:nvPr/>
        </p:nvSpPr>
        <p:spPr>
          <a:xfrm>
            <a:off x="9067499" y="2383104"/>
            <a:ext cx="2777915"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TextBox 11">
            <a:extLst>
              <a:ext uri="{FF2B5EF4-FFF2-40B4-BE49-F238E27FC236}">
                <a16:creationId xmlns:a16="http://schemas.microsoft.com/office/drawing/2014/main" id="{DCB6B22C-E1E1-B34A-8150-E7C4DFEF42D1}"/>
              </a:ext>
            </a:extLst>
          </p:cNvPr>
          <p:cNvSpPr txBox="1"/>
          <p:nvPr/>
        </p:nvSpPr>
        <p:spPr>
          <a:xfrm>
            <a:off x="6008610" y="2387951"/>
            <a:ext cx="2530948" cy="369332"/>
          </a:xfrm>
          <a:prstGeom prst="rect">
            <a:avLst/>
          </a:prstGeom>
          <a:noFill/>
        </p:spPr>
        <p:txBody>
          <a:bodyPr wrap="none" rtlCol="0">
            <a:spAutoFit/>
          </a:bodyPr>
          <a:lstStyle/>
          <a:p>
            <a:r>
              <a:rPr lang="en-PT" dirty="0">
                <a:solidFill>
                  <a:schemeClr val="bg1"/>
                </a:solidFill>
              </a:rPr>
              <a:t>Key Value Store</a:t>
            </a:r>
          </a:p>
        </p:txBody>
      </p:sp>
      <p:cxnSp>
        <p:nvCxnSpPr>
          <p:cNvPr id="13" name="Straight Connector 12">
            <a:extLst>
              <a:ext uri="{FF2B5EF4-FFF2-40B4-BE49-F238E27FC236}">
                <a16:creationId xmlns:a16="http://schemas.microsoft.com/office/drawing/2014/main" id="{AA77621D-A8EA-B145-A454-C60DD650FE7A}"/>
              </a:ext>
            </a:extLst>
          </p:cNvPr>
          <p:cNvCxnSpPr>
            <a:cxnSpLocks/>
          </p:cNvCxnSpPr>
          <p:nvPr/>
        </p:nvCxnSpPr>
        <p:spPr>
          <a:xfrm>
            <a:off x="8316578" y="3283424"/>
            <a:ext cx="9479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D85BB-E70A-A842-BD08-9FF6B8466977}"/>
              </a:ext>
            </a:extLst>
          </p:cNvPr>
          <p:cNvCxnSpPr>
            <a:cxnSpLocks/>
          </p:cNvCxnSpPr>
          <p:nvPr/>
        </p:nvCxnSpPr>
        <p:spPr>
          <a:xfrm>
            <a:off x="8316578" y="3204105"/>
            <a:ext cx="9479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3C2C3C6F-8424-7942-B415-B475B48AD3C1}"/>
              </a:ext>
            </a:extLst>
          </p:cNvPr>
          <p:cNvSpPr/>
          <p:nvPr/>
        </p:nvSpPr>
        <p:spPr>
          <a:xfrm>
            <a:off x="6698700" y="4817488"/>
            <a:ext cx="4404712" cy="158767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7" name="Straight Connector 16">
            <a:extLst>
              <a:ext uri="{FF2B5EF4-FFF2-40B4-BE49-F238E27FC236}">
                <a16:creationId xmlns:a16="http://schemas.microsoft.com/office/drawing/2014/main" id="{BF30AB83-EBEA-A14C-A24C-3252E460B109}"/>
              </a:ext>
            </a:extLst>
          </p:cNvPr>
          <p:cNvCxnSpPr>
            <a:cxnSpLocks/>
          </p:cNvCxnSpPr>
          <p:nvPr/>
        </p:nvCxnSpPr>
        <p:spPr>
          <a:xfrm>
            <a:off x="8142356"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53E30FB-E7E2-3C46-9741-372873370429}"/>
              </a:ext>
            </a:extLst>
          </p:cNvPr>
          <p:cNvSpPr/>
          <p:nvPr/>
        </p:nvSpPr>
        <p:spPr>
          <a:xfrm>
            <a:off x="6803000" y="4933278"/>
            <a:ext cx="4205650"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6A32D9B7-EBBA-9A4C-8197-8282A3E70652}"/>
              </a:ext>
            </a:extLst>
          </p:cNvPr>
          <p:cNvSpPr txBox="1"/>
          <p:nvPr/>
        </p:nvSpPr>
        <p:spPr>
          <a:xfrm>
            <a:off x="8406756" y="5015558"/>
            <a:ext cx="1966106" cy="1200329"/>
          </a:xfrm>
          <a:prstGeom prst="rect">
            <a:avLst/>
          </a:prstGeom>
          <a:noFill/>
        </p:spPr>
        <p:txBody>
          <a:bodyPr wrap="square" rtlCol="0">
            <a:spAutoFit/>
          </a:bodyPr>
          <a:lstStyle/>
          <a:p>
            <a:pPr algn="ctr"/>
            <a:r>
              <a:rPr lang="en-PT" b="1" dirty="0">
                <a:solidFill>
                  <a:schemeClr val="bg1"/>
                </a:solidFill>
              </a:rPr>
              <a:t>CAS</a:t>
            </a:r>
            <a:r>
              <a:rPr lang="en-PT" dirty="0">
                <a:solidFill>
                  <a:schemeClr val="bg1"/>
                </a:solidFill>
              </a:rPr>
              <a:t>: Configuration and Attestation Server</a:t>
            </a:r>
          </a:p>
        </p:txBody>
      </p:sp>
      <p:cxnSp>
        <p:nvCxnSpPr>
          <p:cNvPr id="24" name="Straight Connector 23">
            <a:extLst>
              <a:ext uri="{FF2B5EF4-FFF2-40B4-BE49-F238E27FC236}">
                <a16:creationId xmlns:a16="http://schemas.microsoft.com/office/drawing/2014/main" id="{2A241CF8-5228-2548-916B-676804C35E47}"/>
              </a:ext>
            </a:extLst>
          </p:cNvPr>
          <p:cNvCxnSpPr>
            <a:cxnSpLocks/>
          </p:cNvCxnSpPr>
          <p:nvPr/>
        </p:nvCxnSpPr>
        <p:spPr>
          <a:xfrm>
            <a:off x="8239338"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Graphic 27" descr="Key outline">
            <a:extLst>
              <a:ext uri="{FF2B5EF4-FFF2-40B4-BE49-F238E27FC236}">
                <a16:creationId xmlns:a16="http://schemas.microsoft.com/office/drawing/2014/main" id="{6783341D-96DB-CE44-BCED-AFEA6E952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0000">
            <a:off x="10464295" y="5815538"/>
            <a:ext cx="488457" cy="488457"/>
          </a:xfrm>
          <a:prstGeom prst="rect">
            <a:avLst/>
          </a:prstGeom>
        </p:spPr>
      </p:pic>
      <p:pic>
        <p:nvPicPr>
          <p:cNvPr id="30" name="Graphic 29" descr="Key with solid fill">
            <a:extLst>
              <a:ext uri="{FF2B5EF4-FFF2-40B4-BE49-F238E27FC236}">
                <a16:creationId xmlns:a16="http://schemas.microsoft.com/office/drawing/2014/main" id="{7A3A9C5F-B9A4-534C-AD0F-95FEE69A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10160625" y="5802449"/>
            <a:ext cx="488457" cy="488457"/>
          </a:xfrm>
          <a:prstGeom prst="rect">
            <a:avLst/>
          </a:prstGeom>
        </p:spPr>
      </p:pic>
      <p:pic>
        <p:nvPicPr>
          <p:cNvPr id="32" name="Graphic 31" descr="Document with solid fill">
            <a:extLst>
              <a:ext uri="{FF2B5EF4-FFF2-40B4-BE49-F238E27FC236}">
                <a16:creationId xmlns:a16="http://schemas.microsoft.com/office/drawing/2014/main" id="{0C984953-CC36-D44A-AFC8-AFEC04F06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9448" y="5366523"/>
            <a:ext cx="489600" cy="489600"/>
          </a:xfrm>
          <a:prstGeom prst="rect">
            <a:avLst/>
          </a:prstGeom>
        </p:spPr>
      </p:pic>
      <p:sp>
        <p:nvSpPr>
          <p:cNvPr id="33" name="TextBox 32">
            <a:extLst>
              <a:ext uri="{FF2B5EF4-FFF2-40B4-BE49-F238E27FC236}">
                <a16:creationId xmlns:a16="http://schemas.microsoft.com/office/drawing/2014/main" id="{60E5E7A2-7E38-FE4E-9C61-417A42AFBEFD}"/>
              </a:ext>
            </a:extLst>
          </p:cNvPr>
          <p:cNvSpPr txBox="1"/>
          <p:nvPr/>
        </p:nvSpPr>
        <p:spPr>
          <a:xfrm>
            <a:off x="189196" y="2478221"/>
            <a:ext cx="5237928" cy="4159985"/>
          </a:xfrm>
          <a:prstGeom prst="rect">
            <a:avLst/>
          </a:prstGeom>
          <a:noFill/>
        </p:spPr>
        <p:txBody>
          <a:bodyPr wrap="square" rtlCol="0">
            <a:spAutoFit/>
          </a:bodyPr>
          <a:lstStyle/>
          <a:p>
            <a:pPr>
              <a:lnSpc>
                <a:spcPct val="150000"/>
              </a:lnSpc>
            </a:pPr>
            <a:r>
              <a:rPr lang="en-PT" b="1">
                <a:solidFill>
                  <a:schemeClr val="bg1"/>
                </a:solidFill>
              </a:rPr>
              <a:t>Mechanism that </a:t>
            </a:r>
            <a:r>
              <a:rPr lang="en-PT" b="1" dirty="0">
                <a:solidFill>
                  <a:schemeClr val="bg1"/>
                </a:solidFill>
              </a:rPr>
              <a:t>check </a:t>
            </a:r>
            <a:r>
              <a:rPr lang="en-PT" b="1">
                <a:solidFill>
                  <a:schemeClr val="bg1"/>
                </a:solidFill>
              </a:rPr>
              <a:t>system’s state:</a:t>
            </a:r>
            <a:endParaRPr lang="en-PT" b="1" dirty="0">
              <a:solidFill>
                <a:schemeClr val="bg1"/>
              </a:solidFill>
            </a:endParaRPr>
          </a:p>
          <a:p>
            <a:pPr>
              <a:lnSpc>
                <a:spcPct val="150000"/>
              </a:lnSpc>
            </a:pPr>
            <a:endParaRPr lang="en-PT" dirty="0">
              <a:solidFill>
                <a:schemeClr val="bg1"/>
              </a:solidFill>
            </a:endParaRPr>
          </a:p>
          <a:p>
            <a:pPr marL="342900" indent="-342900">
              <a:lnSpc>
                <a:spcPct val="200000"/>
              </a:lnSpc>
              <a:buFont typeface="+mj-lt"/>
              <a:buAutoNum type="arabicPeriod"/>
            </a:pPr>
            <a:r>
              <a:rPr lang="en-PT" dirty="0">
                <a:solidFill>
                  <a:schemeClr val="bg1"/>
                </a:solidFill>
              </a:rPr>
              <a:t>External CAS holds correct application definition.</a:t>
            </a:r>
          </a:p>
          <a:p>
            <a:pPr marL="342900" indent="-342900">
              <a:lnSpc>
                <a:spcPct val="200000"/>
              </a:lnSpc>
              <a:buFont typeface="+mj-lt"/>
              <a:buAutoNum type="arabicPeriod"/>
            </a:pPr>
            <a:r>
              <a:rPr lang="en-PT" dirty="0">
                <a:solidFill>
                  <a:schemeClr val="bg1"/>
                </a:solidFill>
              </a:rPr>
              <a:t>LAS generates a report of the current application definition.</a:t>
            </a:r>
          </a:p>
          <a:p>
            <a:pPr marL="342900" indent="-342900">
              <a:lnSpc>
                <a:spcPct val="200000"/>
              </a:lnSpc>
              <a:buFont typeface="+mj-lt"/>
              <a:buAutoNum type="arabicPeriod"/>
            </a:pPr>
            <a:r>
              <a:rPr lang="en-PT" dirty="0">
                <a:solidFill>
                  <a:schemeClr val="bg1"/>
                </a:solidFill>
              </a:rPr>
              <a:t>CAS recieves report and compares it to the correct definition.</a:t>
            </a:r>
          </a:p>
        </p:txBody>
      </p:sp>
      <p:sp>
        <p:nvSpPr>
          <p:cNvPr id="25" name="Slide Number Placeholder 5">
            <a:extLst>
              <a:ext uri="{FF2B5EF4-FFF2-40B4-BE49-F238E27FC236}">
                <a16:creationId xmlns:a16="http://schemas.microsoft.com/office/drawing/2014/main" id="{0858561E-BB01-A643-B527-BA3A31B7813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20</a:t>
            </a:fld>
            <a:endParaRPr lang="pt-PT" dirty="0"/>
          </a:p>
        </p:txBody>
      </p:sp>
      <p:pic>
        <p:nvPicPr>
          <p:cNvPr id="26" name="Graphic 25" descr="Document with solid fill">
            <a:extLst>
              <a:ext uri="{FF2B5EF4-FFF2-40B4-BE49-F238E27FC236}">
                <a16:creationId xmlns:a16="http://schemas.microsoft.com/office/drawing/2014/main" id="{D16A000C-A7F4-6A43-901E-261AB42BFD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0982" y="2483852"/>
            <a:ext cx="489600" cy="489600"/>
          </a:xfrm>
          <a:prstGeom prst="rect">
            <a:avLst/>
          </a:prstGeom>
        </p:spPr>
      </p:pic>
      <p:pic>
        <p:nvPicPr>
          <p:cNvPr id="27" name="Graphic 26" descr="Key with solid fill">
            <a:extLst>
              <a:ext uri="{FF2B5EF4-FFF2-40B4-BE49-F238E27FC236}">
                <a16:creationId xmlns:a16="http://schemas.microsoft.com/office/drawing/2014/main" id="{EC04023F-E23B-1C43-9550-1E3FF7CF14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9341785" y="3274679"/>
            <a:ext cx="488457" cy="488457"/>
          </a:xfrm>
          <a:prstGeom prst="rect">
            <a:avLst/>
          </a:prstGeom>
        </p:spPr>
      </p:pic>
      <p:sp>
        <p:nvSpPr>
          <p:cNvPr id="2" name="Equals 1">
            <a:extLst>
              <a:ext uri="{FF2B5EF4-FFF2-40B4-BE49-F238E27FC236}">
                <a16:creationId xmlns:a16="http://schemas.microsoft.com/office/drawing/2014/main" id="{6DBE1F89-1CA8-8B4D-A6F3-2AB329950862}"/>
              </a:ext>
            </a:extLst>
          </p:cNvPr>
          <p:cNvSpPr/>
          <p:nvPr/>
        </p:nvSpPr>
        <p:spPr>
          <a:xfrm>
            <a:off x="7298213" y="5452600"/>
            <a:ext cx="397943" cy="31744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tx1"/>
              </a:solidFill>
            </a:endParaRPr>
          </a:p>
        </p:txBody>
      </p:sp>
      <p:sp>
        <p:nvSpPr>
          <p:cNvPr id="29" name="Rounded Rectangle 28">
            <a:extLst>
              <a:ext uri="{FF2B5EF4-FFF2-40B4-BE49-F238E27FC236}">
                <a16:creationId xmlns:a16="http://schemas.microsoft.com/office/drawing/2014/main" id="{CD86EDF4-80BA-0647-919E-9DE8A3CC3019}"/>
              </a:ext>
            </a:extLst>
          </p:cNvPr>
          <p:cNvSpPr/>
          <p:nvPr/>
        </p:nvSpPr>
        <p:spPr>
          <a:xfrm>
            <a:off x="8911146" y="2161280"/>
            <a:ext cx="3150346"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Tree>
    <p:extLst>
      <p:ext uri="{BB962C8B-B14F-4D97-AF65-F5344CB8AC3E}">
        <p14:creationId xmlns:p14="http://schemas.microsoft.com/office/powerpoint/2010/main" val="312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2000" autoRev="1" fill="hold" nodeType="clickEffect">
                                  <p:stCondLst>
                                    <p:cond delay="0"/>
                                  </p:stCondLst>
                                  <p:childTnLst>
                                    <p:animScale>
                                      <p:cBhvr>
                                        <p:cTn id="6" dur="1000" fill="hold"/>
                                        <p:tgtEl>
                                          <p:spTgt spid="3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0" presetClass="path" presetSubtype="0" accel="50000" decel="50000" fill="hold" nodeType="withEffect">
                                  <p:stCondLst>
                                    <p:cond delay="0"/>
                                  </p:stCondLst>
                                  <p:childTnLst>
                                    <p:animMotion origin="layout" path="M -2.91667E-6 0.00416 L 0.10925 0.00208 " pathEditMode="relative" rAng="0" ptsTypes="AA">
                                      <p:cBhvr>
                                        <p:cTn id="13" dur="2000" fill="hold"/>
                                        <p:tgtEl>
                                          <p:spTgt spid="26"/>
                                        </p:tgtEl>
                                        <p:attrNameLst>
                                          <p:attrName>ppt_x</p:attrName>
                                          <p:attrName>ppt_y</p:attrName>
                                        </p:attrNameLst>
                                      </p:cBhvr>
                                      <p:rCtr x="5456" y="-116"/>
                                    </p:animMotion>
                                  </p:childTnLst>
                                </p:cTn>
                              </p:par>
                            </p:childTnLst>
                          </p:cTn>
                        </p:par>
                      </p:childTnLst>
                    </p:cTn>
                  </p:par>
                  <p:par>
                    <p:cTn id="14" fill="hold">
                      <p:stCondLst>
                        <p:cond delay="indefinite"/>
                      </p:stCondLst>
                      <p:childTnLst>
                        <p:par>
                          <p:cTn id="15" fill="hold">
                            <p:stCondLst>
                              <p:cond delay="0"/>
                            </p:stCondLst>
                            <p:childTnLst>
                              <p:par>
                                <p:cTn id="16" presetID="37" presetClass="path" presetSubtype="0" accel="50000" decel="50000" autoRev="1" fill="hold" nodeType="clickEffect">
                                  <p:stCondLst>
                                    <p:cond delay="0"/>
                                  </p:stCondLst>
                                  <p:childTnLst>
                                    <p:animMotion origin="layout" path="M -0.00039 -0.00023 L 0.02682 -0.02152 C 0.03307 -0.02592 0.03646 -0.03264 0.03646 -0.03958 C 0.03646 -0.04745 0.03307 -0.05393 0.02682 -0.05833 L -0.00039 -0.07986 " pathEditMode="relative" rAng="16200000" ptsTypes="AAAAA">
                                      <p:cBhvr>
                                        <p:cTn id="17" dur="2000" fill="hold"/>
                                        <p:tgtEl>
                                          <p:spTgt spid="27"/>
                                        </p:tgtEl>
                                        <p:attrNameLst>
                                          <p:attrName>ppt_x</p:attrName>
                                          <p:attrName>ppt_y</p:attrName>
                                        </p:attrNameLst>
                                      </p:cBhvr>
                                      <p:rCtr x="1836" y="-3981"/>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10924 0.00208 C 0.0595 0.00393 0.0099 0.00602 -0.01224 0.07523 C -0.03438 0.1449 -0.02904 0.28148 -0.0237 0.41852 " pathEditMode="relative" rAng="0" ptsTypes="AAA">
                                      <p:cBhvr>
                                        <p:cTn id="21" dur="2000" fill="hold"/>
                                        <p:tgtEl>
                                          <p:spTgt spid="26"/>
                                        </p:tgtEl>
                                        <p:attrNameLst>
                                          <p:attrName>ppt_x</p:attrName>
                                          <p:attrName>ppt_y</p:attrName>
                                        </p:attrNameLst>
                                      </p:cBhvr>
                                      <p:rCtr x="-6888" y="2081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autoRev="1" fill="hold" nodeType="clickEffect">
                                  <p:stCondLst>
                                    <p:cond delay="0"/>
                                  </p:stCondLst>
                                  <p:childTnLst>
                                    <p:animMotion origin="layout" path="M 4.58333E-6 -2.96296E-6 L -0.19727 -0.05231 " pathEditMode="relative" rAng="0" ptsTypes="AA">
                                      <p:cBhvr>
                                        <p:cTn id="25" dur="2000" fill="hold"/>
                                        <p:tgtEl>
                                          <p:spTgt spid="30"/>
                                        </p:tgtEl>
                                        <p:attrNameLst>
                                          <p:attrName>ppt_x</p:attrName>
                                          <p:attrName>ppt_y</p:attrName>
                                        </p:attrNameLst>
                                      </p:cBhvr>
                                      <p:rCtr x="-9870" y="-2616"/>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Technologies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56A8684-72DD-094F-A1A8-0E436E0BCA5F}"/>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7" name="Rounded Rectangle 6">
            <a:extLst>
              <a:ext uri="{FF2B5EF4-FFF2-40B4-BE49-F238E27FC236}">
                <a16:creationId xmlns:a16="http://schemas.microsoft.com/office/drawing/2014/main" id="{B2D79713-4A54-A445-80A0-6FA2631FD978}"/>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8" name="Rounded Rectangle 7">
            <a:extLst>
              <a:ext uri="{FF2B5EF4-FFF2-40B4-BE49-F238E27FC236}">
                <a16:creationId xmlns:a16="http://schemas.microsoft.com/office/drawing/2014/main" id="{6B780872-3A30-E14A-9B44-F00E5800FBFE}"/>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9" name="Rounded Rectangle 8">
            <a:extLst>
              <a:ext uri="{FF2B5EF4-FFF2-40B4-BE49-F238E27FC236}">
                <a16:creationId xmlns:a16="http://schemas.microsoft.com/office/drawing/2014/main" id="{275007A1-35DF-EE49-AFCA-F38B54434305}"/>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10" name="Rounded Rectangle 9">
            <a:extLst>
              <a:ext uri="{FF2B5EF4-FFF2-40B4-BE49-F238E27FC236}">
                <a16:creationId xmlns:a16="http://schemas.microsoft.com/office/drawing/2014/main" id="{465C688C-0916-F648-8737-22D6BAF5B4C3}"/>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11" name="Rounded Rectangle 10">
            <a:extLst>
              <a:ext uri="{FF2B5EF4-FFF2-40B4-BE49-F238E27FC236}">
                <a16:creationId xmlns:a16="http://schemas.microsoft.com/office/drawing/2014/main" id="{4CDA4A36-32DD-8D4B-960F-4139E887ECC2}"/>
              </a:ext>
            </a:extLst>
          </p:cNvPr>
          <p:cNvSpPr/>
          <p:nvPr/>
        </p:nvSpPr>
        <p:spPr>
          <a:xfrm>
            <a:off x="3466473" y="197713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12" name="Rounded Rectangle 11">
            <a:extLst>
              <a:ext uri="{FF2B5EF4-FFF2-40B4-BE49-F238E27FC236}">
                <a16:creationId xmlns:a16="http://schemas.microsoft.com/office/drawing/2014/main" id="{D966A635-5117-E749-9993-D252BA0ED866}"/>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13" name="Graphic 12" descr="Processor outline">
            <a:extLst>
              <a:ext uri="{FF2B5EF4-FFF2-40B4-BE49-F238E27FC236}">
                <a16:creationId xmlns:a16="http://schemas.microsoft.com/office/drawing/2014/main" id="{65AE8F3F-66E7-AE4F-80A6-3FABB9248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0874" y="5999355"/>
            <a:ext cx="736664" cy="736664"/>
          </a:xfrm>
          <a:prstGeom prst="rect">
            <a:avLst/>
          </a:prstGeom>
        </p:spPr>
      </p:pic>
      <p:sp>
        <p:nvSpPr>
          <p:cNvPr id="16" name="Slide Number Placeholder 5">
            <a:extLst>
              <a:ext uri="{FF2B5EF4-FFF2-40B4-BE49-F238E27FC236}">
                <a16:creationId xmlns:a16="http://schemas.microsoft.com/office/drawing/2014/main" id="{3132AB46-0A41-F04E-A898-09C03038B88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21</a:t>
            </a:fld>
            <a:endParaRPr lang="pt-PT" dirty="0"/>
          </a:p>
        </p:txBody>
      </p:sp>
      <p:sp>
        <p:nvSpPr>
          <p:cNvPr id="15" name="Down Arrow 14">
            <a:extLst>
              <a:ext uri="{FF2B5EF4-FFF2-40B4-BE49-F238E27FC236}">
                <a16:creationId xmlns:a16="http://schemas.microsoft.com/office/drawing/2014/main" id="{4265674E-1F75-4740-B5F8-8A2481479158}"/>
              </a:ext>
            </a:extLst>
          </p:cNvPr>
          <p:cNvSpPr/>
          <p:nvPr/>
        </p:nvSpPr>
        <p:spPr>
          <a:xfrm>
            <a:off x="3908489" y="3239669"/>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93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 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1179817" y="2737513"/>
            <a:ext cx="5812911" cy="3291648"/>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36" name="Picture 35">
            <a:extLst>
              <a:ext uri="{FF2B5EF4-FFF2-40B4-BE49-F238E27FC236}">
                <a16:creationId xmlns:a16="http://schemas.microsoft.com/office/drawing/2014/main" id="{22AC4CE0-4485-FE49-A6B3-355DD14DD032}"/>
              </a:ext>
            </a:extLst>
          </p:cNvPr>
          <p:cNvPicPr>
            <a:picLocks noChangeAspect="1"/>
          </p:cNvPicPr>
          <p:nvPr/>
        </p:nvPicPr>
        <p:blipFill>
          <a:blip r:embed="rId7"/>
          <a:stretch>
            <a:fillRect/>
          </a:stretch>
        </p:blipFill>
        <p:spPr>
          <a:xfrm>
            <a:off x="5377298" y="2100151"/>
            <a:ext cx="1444752" cy="481584"/>
          </a:xfrm>
          <a:prstGeom prst="rect">
            <a:avLst/>
          </a:prstGeom>
        </p:spPr>
      </p:pic>
      <p:sp>
        <p:nvSpPr>
          <p:cNvPr id="22" name="Slide Number Placeholder 5">
            <a:extLst>
              <a:ext uri="{FF2B5EF4-FFF2-40B4-BE49-F238E27FC236}">
                <a16:creationId xmlns:a16="http://schemas.microsoft.com/office/drawing/2014/main" id="{9C033EF0-D96C-3641-A763-469B063C9CC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22</a:t>
            </a:fld>
            <a:endParaRPr lang="pt-PT" dirty="0"/>
          </a:p>
        </p:txBody>
      </p:sp>
    </p:spTree>
    <p:extLst>
      <p:ext uri="{BB962C8B-B14F-4D97-AF65-F5344CB8AC3E}">
        <p14:creationId xmlns:p14="http://schemas.microsoft.com/office/powerpoint/2010/main" val="6634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25000" y="25000"/>
                                    </p:animScale>
                                  </p:childTnLst>
                                </p:cTn>
                              </p:par>
                              <p:par>
                                <p:cTn id="7" presetID="0" presetClass="path" presetSubtype="0" accel="50000" decel="50000" fill="hold" nodeType="withEffect">
                                  <p:stCondLst>
                                    <p:cond delay="0"/>
                                  </p:stCondLst>
                                  <p:childTnLst>
                                    <p:animMotion origin="layout" path="M 0.00273 0.01181 L 0.24778 0.28935 " pathEditMode="relative" rAng="0" ptsTypes="AA">
                                      <p:cBhvr>
                                        <p:cTn id="8" dur="2000" fill="hold"/>
                                        <p:tgtEl>
                                          <p:spTgt spid="24"/>
                                        </p:tgtEl>
                                        <p:attrNameLst>
                                          <p:attrName>ppt_x</p:attrName>
                                          <p:attrName>ppt_y</p:attrName>
                                        </p:attrNameLst>
                                      </p:cBhvr>
                                      <p:rCtr x="12253"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4032000" y="5961600"/>
            <a:ext cx="1431057" cy="810357"/>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5260843"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2" name="Picture 2">
            <a:extLst>
              <a:ext uri="{FF2B5EF4-FFF2-40B4-BE49-F238E27FC236}">
                <a16:creationId xmlns:a16="http://schemas.microsoft.com/office/drawing/2014/main" id="{8DD3B220-E80D-8C45-A916-AC3FA12AB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9278" y="2030621"/>
            <a:ext cx="632412" cy="632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C5EDEA-6115-9147-A1B6-963893347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2277" y="1956931"/>
            <a:ext cx="1896061" cy="812598"/>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5">
            <a:extLst>
              <a:ext uri="{FF2B5EF4-FFF2-40B4-BE49-F238E27FC236}">
                <a16:creationId xmlns:a16="http://schemas.microsoft.com/office/drawing/2014/main" id="{266F626D-D503-C645-A006-99FDF1FD02A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23</a:t>
            </a:fld>
            <a:endParaRPr lang="pt-PT" dirty="0"/>
          </a:p>
        </p:txBody>
      </p:sp>
    </p:spTree>
    <p:extLst>
      <p:ext uri="{BB962C8B-B14F-4D97-AF65-F5344CB8AC3E}">
        <p14:creationId xmlns:p14="http://schemas.microsoft.com/office/powerpoint/2010/main" val="409996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Other Components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680525-523B-434B-A9AE-DA9C50A1274D}"/>
              </a:ext>
            </a:extLst>
          </p:cNvPr>
          <p:cNvSpPr txBox="1"/>
          <p:nvPr/>
        </p:nvSpPr>
        <p:spPr>
          <a:xfrm>
            <a:off x="7868412" y="2533761"/>
            <a:ext cx="2829621" cy="461665"/>
          </a:xfrm>
          <a:prstGeom prst="rect">
            <a:avLst/>
          </a:prstGeom>
          <a:noFill/>
        </p:spPr>
        <p:txBody>
          <a:bodyPr wrap="none" rtlCol="0">
            <a:spAutoFit/>
          </a:bodyPr>
          <a:lstStyle/>
          <a:p>
            <a:r>
              <a:rPr lang="en-PT" sz="2400" b="1" dirty="0">
                <a:solidFill>
                  <a:schemeClr val="bg1"/>
                </a:solidFill>
              </a:rPr>
              <a:t>Benchmark Client</a:t>
            </a:r>
          </a:p>
        </p:txBody>
      </p:sp>
      <p:sp>
        <p:nvSpPr>
          <p:cNvPr id="19" name="TextBox 18">
            <a:extLst>
              <a:ext uri="{FF2B5EF4-FFF2-40B4-BE49-F238E27FC236}">
                <a16:creationId xmlns:a16="http://schemas.microsoft.com/office/drawing/2014/main" id="{9F19700B-5020-F949-B636-B2B60BD6E351}"/>
              </a:ext>
            </a:extLst>
          </p:cNvPr>
          <p:cNvSpPr txBox="1"/>
          <p:nvPr/>
        </p:nvSpPr>
        <p:spPr>
          <a:xfrm>
            <a:off x="1116537" y="2533762"/>
            <a:ext cx="3403496" cy="461665"/>
          </a:xfrm>
          <a:prstGeom prst="rect">
            <a:avLst/>
          </a:prstGeom>
          <a:noFill/>
        </p:spPr>
        <p:txBody>
          <a:bodyPr wrap="none" rtlCol="0">
            <a:spAutoFit/>
          </a:bodyPr>
          <a:lstStyle/>
          <a:p>
            <a:r>
              <a:rPr lang="en-PT" sz="2400" b="1" dirty="0">
                <a:solidFill>
                  <a:schemeClr val="bg1"/>
                </a:solidFill>
              </a:rPr>
              <a:t>Authentication Server</a:t>
            </a:r>
          </a:p>
        </p:txBody>
      </p:sp>
      <p:sp>
        <p:nvSpPr>
          <p:cNvPr id="8" name="Rectangle 7">
            <a:extLst>
              <a:ext uri="{FF2B5EF4-FFF2-40B4-BE49-F238E27FC236}">
                <a16:creationId xmlns:a16="http://schemas.microsoft.com/office/drawing/2014/main" id="{16F879E7-F4EA-1247-A094-D82AC5B73A4F}"/>
              </a:ext>
            </a:extLst>
          </p:cNvPr>
          <p:cNvSpPr/>
          <p:nvPr/>
        </p:nvSpPr>
        <p:spPr>
          <a:xfrm>
            <a:off x="600434" y="4481495"/>
            <a:ext cx="5293889" cy="1285993"/>
          </a:xfrm>
          <a:prstGeom prst="rect">
            <a:avLst/>
          </a:prstGeom>
        </p:spPr>
        <p:txBody>
          <a:bodyPr wrap="square">
            <a:spAutoFit/>
          </a:bodyPr>
          <a:lstStyle/>
          <a:p>
            <a:pPr>
              <a:lnSpc>
                <a:spcPct val="150000"/>
              </a:lnSpc>
            </a:pPr>
            <a:r>
              <a:rPr lang="en-PT" b="1" dirty="0">
                <a:solidFill>
                  <a:schemeClr val="bg1"/>
                </a:solidFill>
              </a:rPr>
              <a:t>Open source</a:t>
            </a:r>
            <a:r>
              <a:rPr lang="en-PT" dirty="0">
                <a:solidFill>
                  <a:schemeClr val="bg1"/>
                </a:solidFill>
              </a:rPr>
              <a:t> Identity and Access Management Service.</a:t>
            </a:r>
          </a:p>
          <a:p>
            <a:pPr>
              <a:lnSpc>
                <a:spcPct val="150000"/>
              </a:lnSpc>
            </a:pPr>
            <a:r>
              <a:rPr lang="en-GB" dirty="0">
                <a:solidFill>
                  <a:schemeClr val="bg1"/>
                </a:solidFill>
              </a:rPr>
              <a:t>Implements standard </a:t>
            </a:r>
            <a:r>
              <a:rPr lang="en-GB" b="1" dirty="0">
                <a:solidFill>
                  <a:schemeClr val="bg1"/>
                </a:solidFill>
              </a:rPr>
              <a:t>SSO</a:t>
            </a:r>
            <a:r>
              <a:rPr lang="en-GB" dirty="0">
                <a:solidFill>
                  <a:schemeClr val="bg1"/>
                </a:solidFill>
              </a:rPr>
              <a:t> directives</a:t>
            </a:r>
          </a:p>
        </p:txBody>
      </p:sp>
      <p:pic>
        <p:nvPicPr>
          <p:cNvPr id="22" name="Picture 21" descr="A picture containing text, clipart&#10;&#10;Description automatically generated">
            <a:extLst>
              <a:ext uri="{FF2B5EF4-FFF2-40B4-BE49-F238E27FC236}">
                <a16:creationId xmlns:a16="http://schemas.microsoft.com/office/drawing/2014/main" id="{2FD5AA19-70BB-8148-8016-502F3412AA8C}"/>
              </a:ext>
            </a:extLst>
          </p:cNvPr>
          <p:cNvPicPr>
            <a:picLocks noChangeAspect="1"/>
          </p:cNvPicPr>
          <p:nvPr/>
        </p:nvPicPr>
        <p:blipFill>
          <a:blip r:embed="rId3"/>
          <a:stretch>
            <a:fillRect/>
          </a:stretch>
        </p:blipFill>
        <p:spPr>
          <a:xfrm>
            <a:off x="600434" y="3249503"/>
            <a:ext cx="4435702" cy="998033"/>
          </a:xfrm>
          <a:prstGeom prst="rect">
            <a:avLst/>
          </a:prstGeom>
        </p:spPr>
      </p:pic>
      <p:pic>
        <p:nvPicPr>
          <p:cNvPr id="23" name="Picture 22">
            <a:extLst>
              <a:ext uri="{FF2B5EF4-FFF2-40B4-BE49-F238E27FC236}">
                <a16:creationId xmlns:a16="http://schemas.microsoft.com/office/drawing/2014/main" id="{EB47F241-8C69-5C45-909F-20B533C44363}"/>
              </a:ext>
            </a:extLst>
          </p:cNvPr>
          <p:cNvPicPr>
            <a:picLocks noChangeAspect="1"/>
          </p:cNvPicPr>
          <p:nvPr/>
        </p:nvPicPr>
        <p:blipFill>
          <a:blip r:embed="rId4"/>
          <a:stretch>
            <a:fillRect/>
          </a:stretch>
        </p:blipFill>
        <p:spPr>
          <a:xfrm>
            <a:off x="1957606" y="6145261"/>
            <a:ext cx="1773147" cy="519793"/>
          </a:xfrm>
          <a:prstGeom prst="rect">
            <a:avLst/>
          </a:prstGeom>
        </p:spPr>
      </p:pic>
      <p:pic>
        <p:nvPicPr>
          <p:cNvPr id="1026" name="Picture 2">
            <a:extLst>
              <a:ext uri="{FF2B5EF4-FFF2-40B4-BE49-F238E27FC236}">
                <a16:creationId xmlns:a16="http://schemas.microsoft.com/office/drawing/2014/main" id="{15444E80-46DD-9847-B2E7-38306F3C1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57" y="5079957"/>
            <a:ext cx="4059930" cy="1288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88FE72-EDB3-5345-808A-A8E64FE44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479" y="2923393"/>
            <a:ext cx="4339486" cy="24409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74FCA87A-F00C-1A4D-8EB8-F72B38FBEF40}"/>
              </a:ext>
            </a:extLst>
          </p:cNvPr>
          <p:cNvCxnSpPr>
            <a:cxnSpLocks/>
          </p:cNvCxnSpPr>
          <p:nvPr/>
        </p:nvCxnSpPr>
        <p:spPr>
          <a:xfrm flipH="1">
            <a:off x="600435" y="2995426"/>
            <a:ext cx="108525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82E8ED01-D73D-084A-A2D3-601A82714D8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24</a:t>
            </a:fld>
            <a:endParaRPr lang="pt-PT" dirty="0"/>
          </a:p>
        </p:txBody>
      </p:sp>
    </p:spTree>
    <p:extLst>
      <p:ext uri="{BB962C8B-B14F-4D97-AF65-F5344CB8AC3E}">
        <p14:creationId xmlns:p14="http://schemas.microsoft.com/office/powerpoint/2010/main" val="3142518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Location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7">
            <a:extLst>
              <a:ext uri="{FF2B5EF4-FFF2-40B4-BE49-F238E27FC236}">
                <a16:creationId xmlns:a16="http://schemas.microsoft.com/office/drawing/2014/main" id="{E78D8C97-4C0D-DF43-9C83-9B01795EE67E}"/>
              </a:ext>
            </a:extLst>
          </p:cNvPr>
          <p:cNvGraphicFramePr>
            <a:graphicFrameLocks noGrp="1"/>
          </p:cNvGraphicFramePr>
          <p:nvPr>
            <p:extLst>
              <p:ext uri="{D42A27DB-BD31-4B8C-83A1-F6EECF244321}">
                <p14:modId xmlns:p14="http://schemas.microsoft.com/office/powerpoint/2010/main" val="3421642398"/>
              </p:ext>
            </p:extLst>
          </p:nvPr>
        </p:nvGraphicFramePr>
        <p:xfrm>
          <a:off x="321564" y="3207807"/>
          <a:ext cx="11548872" cy="222144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49624">
                  <a:extLst>
                    <a:ext uri="{9D8B030D-6E8A-4147-A177-3AD203B41FA5}">
                      <a16:colId xmlns:a16="http://schemas.microsoft.com/office/drawing/2014/main" val="604734248"/>
                    </a:ext>
                  </a:extLst>
                </a:gridCol>
                <a:gridCol w="5129975">
                  <a:extLst>
                    <a:ext uri="{9D8B030D-6E8A-4147-A177-3AD203B41FA5}">
                      <a16:colId xmlns:a16="http://schemas.microsoft.com/office/drawing/2014/main" val="2756604031"/>
                    </a:ext>
                  </a:extLst>
                </a:gridCol>
                <a:gridCol w="2569273">
                  <a:extLst>
                    <a:ext uri="{9D8B030D-6E8A-4147-A177-3AD203B41FA5}">
                      <a16:colId xmlns:a16="http://schemas.microsoft.com/office/drawing/2014/main" val="1315428803"/>
                    </a:ext>
                  </a:extLst>
                </a:gridCol>
              </a:tblGrid>
              <a:tr h="811310">
                <a:tc>
                  <a:txBody>
                    <a:bodyPr/>
                    <a:lstStyle/>
                    <a:p>
                      <a:pPr algn="ctr"/>
                      <a:r>
                        <a:rPr lang="en-PT" dirty="0"/>
                        <a:t>Repository </a:t>
                      </a:r>
                    </a:p>
                    <a:p>
                      <a:pPr algn="ctr"/>
                      <a:r>
                        <a:rPr lang="en-PT" dirty="0"/>
                        <a:t>https://github.com/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tc>
                  <a:txBody>
                    <a:bodyPr/>
                    <a:lstStyle/>
                    <a:p>
                      <a:pPr algn="ctr"/>
                      <a:r>
                        <a:rPr lang="en-PT" dirty="0"/>
                        <a:t>Docker Hub </a:t>
                      </a:r>
                      <a:r>
                        <a:rPr lang="en-GB" sz="1800" b="0" u="none" strike="noStrike" kern="1200" dirty="0" err="1">
                          <a:solidFill>
                            <a:schemeClr val="lt1"/>
                          </a:solidFill>
                          <a:effectLst/>
                        </a:rPr>
                        <a:t>hub.docker.com</a:t>
                      </a:r>
                      <a:r>
                        <a:rPr lang="en-GB" sz="1800" b="0" u="none" strike="noStrike" kern="1200" dirty="0">
                          <a:solidFill>
                            <a:schemeClr val="lt1"/>
                          </a:solidFill>
                          <a:effectLst/>
                        </a:rPr>
                        <a:t>/repository/docker</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pattFill prst="wdDnDiag">
                      <a:fgClr>
                        <a:schemeClr val="accent1"/>
                      </a:fgClr>
                      <a:bgClr>
                        <a:srgbClr val="1AA8DD"/>
                      </a:bgClr>
                    </a:pattFill>
                  </a:tcPr>
                </a:tc>
                <a:tc>
                  <a:txBody>
                    <a:bodyPr/>
                    <a:lstStyle/>
                    <a:p>
                      <a:pPr algn="ctr"/>
                      <a:r>
                        <a:rPr lang="en-PT" dirty="0"/>
                        <a:t>Latest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extLst>
                  <a:ext uri="{0D108BD9-81ED-4DB2-BD59-A6C34878D82A}">
                    <a16:rowId xmlns:a16="http://schemas.microsoft.com/office/drawing/2014/main" val="1300100374"/>
                  </a:ext>
                </a:extLst>
              </a:tr>
              <a:tr h="470044">
                <a:tc>
                  <a:txBody>
                    <a:bodyPr/>
                    <a:lstStyle/>
                    <a:p>
                      <a:pPr algn="l"/>
                      <a:r>
                        <a:rPr lang="en-GB" dirty="0">
                          <a:solidFill>
                            <a:schemeClr val="bg1"/>
                          </a:solidFill>
                          <a:hlinkClick r:id="rId3">
                            <a:extLst>
                              <a:ext uri="{A12FA001-AC4F-418D-AE19-62706E023703}">
                                <ahyp:hlinkClr xmlns:ahyp="http://schemas.microsoft.com/office/drawing/2018/hyperlinkcolor" val="tx"/>
                              </a:ext>
                            </a:extLst>
                          </a:hlinkClick>
                        </a:rPr>
                        <a:t>aanciaes/secure-redis-container</a:t>
                      </a:r>
                      <a:endParaRPr lang="en-PT"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t>aanciaes</a:t>
                      </a:r>
                      <a:r>
                        <a:rPr lang="en-GB" dirty="0"/>
                        <a:t>/secure-</a:t>
                      </a:r>
                      <a:r>
                        <a:rPr lang="en-GB" dirty="0" err="1"/>
                        <a:t>redis</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40566"/>
                  </a:ext>
                </a:extLst>
              </a:tr>
              <a:tr h="470044">
                <a:tc>
                  <a:txBody>
                    <a:bodyPr/>
                    <a:lstStyle/>
                    <a:p>
                      <a:pPr algn="l"/>
                      <a:r>
                        <a:rPr lang="en-GB" dirty="0">
                          <a:solidFill>
                            <a:schemeClr val="bg1"/>
                          </a:solidFill>
                          <a:hlinkClick r:id="rId4">
                            <a:extLst>
                              <a:ext uri="{A12FA001-AC4F-418D-AE19-62706E023703}">
                                <ahyp:hlinkClr xmlns:ahyp="http://schemas.microsoft.com/office/drawing/2018/hyperlinkcolor" val="tx"/>
                              </a:ext>
                            </a:extLst>
                          </a:hlinkClick>
                        </a:rPr>
                        <a:t>aanciaes/secure-redis-proxy</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a</a:t>
                      </a:r>
                      <a:r>
                        <a:rPr lang="en-PT" dirty="0"/>
                        <a:t>anciaes/secure-redis-proxy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PT" dirty="0"/>
                        <a:t>v1.3.1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413176"/>
                  </a:ext>
                </a:extLst>
              </a:tr>
              <a:tr h="470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hlinkClick r:id="rId5">
                            <a:extLst>
                              <a:ext uri="{A12FA001-AC4F-418D-AE19-62706E023703}">
                                <ahyp:hlinkClr xmlns:ahyp="http://schemas.microsoft.com/office/drawing/2018/hyperlinkcolor" val="tx"/>
                              </a:ext>
                            </a:extLst>
                          </a:hlinkClick>
                        </a:rPr>
                        <a:t>aanciaes/secure-redis-client</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PT"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224021"/>
                  </a:ext>
                </a:extLst>
              </a:tr>
            </a:tbl>
          </a:graphicData>
        </a:graphic>
      </p:graphicFrame>
      <p:sp>
        <p:nvSpPr>
          <p:cNvPr id="9" name="Slide Number Placeholder 5">
            <a:extLst>
              <a:ext uri="{FF2B5EF4-FFF2-40B4-BE49-F238E27FC236}">
                <a16:creationId xmlns:a16="http://schemas.microsoft.com/office/drawing/2014/main" id="{0109F102-656B-5943-8278-FC673D470B9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25</a:t>
            </a:fld>
            <a:endParaRPr lang="pt-PT" dirty="0"/>
          </a:p>
        </p:txBody>
      </p:sp>
    </p:spTree>
    <p:extLst>
      <p:ext uri="{BB962C8B-B14F-4D97-AF65-F5344CB8AC3E}">
        <p14:creationId xmlns:p14="http://schemas.microsoft.com/office/powerpoint/2010/main" val="2712194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5E1D72CA-F72D-7943-AA70-3BF247F1FDA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26</a:t>
            </a:fld>
            <a:endParaRPr lang="pt-PT" dirty="0"/>
          </a:p>
        </p:txBody>
      </p:sp>
    </p:spTree>
    <p:extLst>
      <p:ext uri="{BB962C8B-B14F-4D97-AF65-F5344CB8AC3E}">
        <p14:creationId xmlns:p14="http://schemas.microsoft.com/office/powerpoint/2010/main" val="646272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916" y="3657397"/>
            <a:ext cx="3684022" cy="771342"/>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AA1BCFE2-12DE-A243-983B-0222FD8C6BA3}"/>
              </a:ext>
            </a:extLst>
          </p:cNvPr>
          <p:cNvSpPr/>
          <p:nvPr/>
        </p:nvSpPr>
        <p:spPr>
          <a:xfrm>
            <a:off x="6701051" y="3588662"/>
            <a:ext cx="5369754" cy="26455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27</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sp>
        <p:nvSpPr>
          <p:cNvPr id="6" name="TextBox 5">
            <a:extLst>
              <a:ext uri="{FF2B5EF4-FFF2-40B4-BE49-F238E27FC236}">
                <a16:creationId xmlns:a16="http://schemas.microsoft.com/office/drawing/2014/main" id="{9F5AAC00-A754-7E41-B2C6-AFF44C71F5EA}"/>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
        <p:nvSpPr>
          <p:cNvPr id="7" name="TextBox 6">
            <a:extLst>
              <a:ext uri="{FF2B5EF4-FFF2-40B4-BE49-F238E27FC236}">
                <a16:creationId xmlns:a16="http://schemas.microsoft.com/office/drawing/2014/main" id="{A266F599-5D81-8345-92CC-8F8ED6C925D5}"/>
              </a:ext>
            </a:extLst>
          </p:cNvPr>
          <p:cNvSpPr txBox="1"/>
          <p:nvPr/>
        </p:nvSpPr>
        <p:spPr>
          <a:xfrm>
            <a:off x="6915683" y="4546669"/>
            <a:ext cx="4940489" cy="1569660"/>
          </a:xfrm>
          <a:prstGeom prst="rect">
            <a:avLst/>
          </a:prstGeom>
          <a:noFill/>
        </p:spPr>
        <p:txBody>
          <a:bodyPr wrap="square" rtlCol="0">
            <a:spAutoFit/>
          </a:bodyPr>
          <a:lstStyle/>
          <a:p>
            <a:r>
              <a:rPr lang="en-GB" sz="1600" b="1" dirty="0">
                <a:solidFill>
                  <a:schemeClr val="bg1"/>
                </a:solidFill>
              </a:rPr>
              <a:t>Dedicated Server Node </a:t>
            </a:r>
          </a:p>
          <a:p>
            <a:r>
              <a:rPr lang="en-GB" sz="1600" b="1" dirty="0">
                <a:solidFill>
                  <a:schemeClr val="bg1"/>
                </a:solidFill>
              </a:rPr>
              <a:t>Processor</a:t>
            </a:r>
            <a:r>
              <a:rPr lang="en-GB" sz="1600" dirty="0">
                <a:solidFill>
                  <a:schemeClr val="bg1"/>
                </a:solidFill>
              </a:rPr>
              <a:t>: Intel 2x Xeon Silver - 2.2GHz/3.2Ghz </a:t>
            </a:r>
          </a:p>
          <a:p>
            <a:r>
              <a:rPr lang="en-GB" sz="1600" b="1" dirty="0">
                <a:solidFill>
                  <a:schemeClr val="bg1"/>
                </a:solidFill>
              </a:rPr>
              <a:t>Memory</a:t>
            </a:r>
            <a:r>
              <a:rPr lang="en-GB" sz="1600" dirty="0">
                <a:solidFill>
                  <a:schemeClr val="bg1"/>
                </a:solidFill>
              </a:rPr>
              <a:t>: 128 GB </a:t>
            </a:r>
          </a:p>
          <a:p>
            <a:r>
              <a:rPr lang="en-GB" sz="1600" b="1" dirty="0">
                <a:solidFill>
                  <a:schemeClr val="bg1"/>
                </a:solidFill>
              </a:rPr>
              <a:t>Hard Drive</a:t>
            </a:r>
            <a:r>
              <a:rPr lang="en-GB" sz="1600" dirty="0">
                <a:solidFill>
                  <a:schemeClr val="bg1"/>
                </a:solidFill>
              </a:rPr>
              <a:t>: 4TB SATA HDD</a:t>
            </a:r>
          </a:p>
          <a:p>
            <a:r>
              <a:rPr lang="en-GB" sz="1600" b="1" dirty="0">
                <a:solidFill>
                  <a:schemeClr val="bg1"/>
                </a:solidFill>
              </a:rPr>
              <a:t>Public Network</a:t>
            </a:r>
            <a:r>
              <a:rPr lang="en-GB" sz="1600" dirty="0">
                <a:solidFill>
                  <a:schemeClr val="bg1"/>
                </a:solidFill>
              </a:rPr>
              <a:t>: Beginning at 1 Gbps </a:t>
            </a:r>
          </a:p>
          <a:p>
            <a:r>
              <a:rPr lang="en-GB" sz="1600" b="1" dirty="0">
                <a:solidFill>
                  <a:schemeClr val="bg1"/>
                </a:solidFill>
              </a:rPr>
              <a:t>Private Network</a:t>
            </a:r>
            <a:r>
              <a:rPr lang="en-GB" sz="1600" dirty="0">
                <a:solidFill>
                  <a:schemeClr val="bg1"/>
                </a:solidFill>
              </a:rPr>
              <a:t>: Beginning at 2 Gbps </a:t>
            </a:r>
          </a:p>
        </p:txBody>
      </p:sp>
      <p:sp>
        <p:nvSpPr>
          <p:cNvPr id="15" name="Rounded Rectangle 14">
            <a:extLst>
              <a:ext uri="{FF2B5EF4-FFF2-40B4-BE49-F238E27FC236}">
                <a16:creationId xmlns:a16="http://schemas.microsoft.com/office/drawing/2014/main" id="{CAFEC07D-A422-1040-9A4F-10B1D19EA37A}"/>
              </a:ext>
            </a:extLst>
          </p:cNvPr>
          <p:cNvSpPr/>
          <p:nvPr/>
        </p:nvSpPr>
        <p:spPr>
          <a:xfrm>
            <a:off x="7704161" y="2092781"/>
            <a:ext cx="3363532" cy="1117813"/>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6" name="TextBox 15">
            <a:extLst>
              <a:ext uri="{FF2B5EF4-FFF2-40B4-BE49-F238E27FC236}">
                <a16:creationId xmlns:a16="http://schemas.microsoft.com/office/drawing/2014/main" id="{078716D9-4A5E-D849-9CF6-F1AE84C6436D}"/>
              </a:ext>
            </a:extLst>
          </p:cNvPr>
          <p:cNvSpPr txBox="1"/>
          <p:nvPr/>
        </p:nvSpPr>
        <p:spPr>
          <a:xfrm>
            <a:off x="8041648" y="2118298"/>
            <a:ext cx="2688557" cy="369332"/>
          </a:xfrm>
          <a:prstGeom prst="rect">
            <a:avLst/>
          </a:prstGeom>
          <a:noFill/>
        </p:spPr>
        <p:txBody>
          <a:bodyPr wrap="none" rtlCol="0">
            <a:spAutoFit/>
          </a:bodyPr>
          <a:lstStyle/>
          <a:p>
            <a:r>
              <a:rPr lang="en-PT" dirty="0">
                <a:solidFill>
                  <a:schemeClr val="bg1"/>
                </a:solidFill>
              </a:rPr>
              <a:t>Commodity Hardware</a:t>
            </a:r>
          </a:p>
        </p:txBody>
      </p:sp>
      <p:pic>
        <p:nvPicPr>
          <p:cNvPr id="1026" name="Picture 2">
            <a:extLst>
              <a:ext uri="{FF2B5EF4-FFF2-40B4-BE49-F238E27FC236}">
                <a16:creationId xmlns:a16="http://schemas.microsoft.com/office/drawing/2014/main" id="{46DB9808-A705-CC47-A0D6-202D626FC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2739" y="2529471"/>
            <a:ext cx="446373" cy="5481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D41A890-2E41-0340-B2B1-2640AEBD88C8}"/>
              </a:ext>
            </a:extLst>
          </p:cNvPr>
          <p:cNvCxnSpPr>
            <a:cxnSpLocks/>
            <a:stCxn id="15" idx="2"/>
            <a:endCxn id="14" idx="0"/>
          </p:cNvCxnSpPr>
          <p:nvPr/>
        </p:nvCxnSpPr>
        <p:spPr>
          <a:xfrm>
            <a:off x="9385927" y="3210594"/>
            <a:ext cx="1" cy="378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8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28</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graphicFrame>
        <p:nvGraphicFramePr>
          <p:cNvPr id="21" name="Diagram 20">
            <a:extLst>
              <a:ext uri="{FF2B5EF4-FFF2-40B4-BE49-F238E27FC236}">
                <a16:creationId xmlns:a16="http://schemas.microsoft.com/office/drawing/2014/main" id="{81FE46E7-8A1C-FE4D-9575-2612A612C843}"/>
              </a:ext>
            </a:extLst>
          </p:cNvPr>
          <p:cNvGraphicFramePr/>
          <p:nvPr>
            <p:extLst>
              <p:ext uri="{D42A27DB-BD31-4B8C-83A1-F6EECF244321}">
                <p14:modId xmlns:p14="http://schemas.microsoft.com/office/powerpoint/2010/main" val="724841294"/>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37906DB6-A754-F544-ABDD-3750F33FC98F}"/>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Tree>
    <p:extLst>
      <p:ext uri="{BB962C8B-B14F-4D97-AF65-F5344CB8AC3E}">
        <p14:creationId xmlns:p14="http://schemas.microsoft.com/office/powerpoint/2010/main" val="2584582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2779870"/>
              </p:ext>
            </p:extLst>
          </p:nvPr>
        </p:nvGraphicFramePr>
        <p:xfrm>
          <a:off x="189200" y="2163600"/>
          <a:ext cx="6011569" cy="3865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7E972923-3C96-4742-9B74-5EC409107F53}"/>
              </a:ext>
            </a:extLst>
          </p:cNvPr>
          <p:cNvGraphicFramePr>
            <a:graphicFrameLocks noGrp="1"/>
          </p:cNvGraphicFramePr>
          <p:nvPr>
            <p:extLst>
              <p:ext uri="{D42A27DB-BD31-4B8C-83A1-F6EECF244321}">
                <p14:modId xmlns:p14="http://schemas.microsoft.com/office/powerpoint/2010/main" val="2828129500"/>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pPr algn="ctr"/>
                      <a:r>
                        <a:rPr lang="en-PT" dirty="0"/>
                        <a:t>42ms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48ms</a:t>
                      </a:r>
                    </a:p>
                  </a:txBody>
                  <a:tcPr/>
                </a:tc>
                <a:tc>
                  <a:txBody>
                    <a:bodyPr/>
                    <a:lstStyle/>
                    <a:p>
                      <a:pPr algn="ctr"/>
                      <a:r>
                        <a:rPr lang="en-PT" b="1" dirty="0"/>
                        <a:t>14%</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pPr algn="ctr"/>
                      <a:r>
                        <a:rPr lang="en-PT" dirty="0"/>
                        <a:t>50ms</a:t>
                      </a:r>
                    </a:p>
                  </a:txBody>
                  <a:tcPr/>
                </a:tc>
                <a:tc>
                  <a:txBody>
                    <a:bodyPr/>
                    <a:lstStyle/>
                    <a:p>
                      <a:pPr algn="ctr"/>
                      <a:r>
                        <a:rPr lang="en-PT" b="1" dirty="0"/>
                        <a:t>16%</a:t>
                      </a:r>
                    </a:p>
                  </a:txBody>
                  <a:tcPr/>
                </a:tc>
                <a:extLst>
                  <a:ext uri="{0D108BD9-81ED-4DB2-BD59-A6C34878D82A}">
                    <a16:rowId xmlns:a16="http://schemas.microsoft.com/office/drawing/2014/main" val="554258469"/>
                  </a:ext>
                </a:extLst>
              </a:tr>
            </a:tbl>
          </a:graphicData>
        </a:graphic>
      </p:graphicFrame>
      <p:sp>
        <p:nvSpPr>
          <p:cNvPr id="9" name="Slide Number Placeholder 5">
            <a:extLst>
              <a:ext uri="{FF2B5EF4-FFF2-40B4-BE49-F238E27FC236}">
                <a16:creationId xmlns:a16="http://schemas.microsoft.com/office/drawing/2014/main" id="{B030C811-1B80-B04C-9217-A573DA1836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29</a:t>
            </a:fld>
            <a:endParaRPr lang="pt-PT" dirty="0"/>
          </a:p>
        </p:txBody>
      </p:sp>
      <p:pic>
        <p:nvPicPr>
          <p:cNvPr id="10" name="Picture 9">
            <a:extLst>
              <a:ext uri="{FF2B5EF4-FFF2-40B4-BE49-F238E27FC236}">
                <a16:creationId xmlns:a16="http://schemas.microsoft.com/office/drawing/2014/main" id="{5E0EFF19-4C8B-3949-8E88-7FC365FDBDA1}"/>
              </a:ext>
            </a:extLst>
          </p:cNvPr>
          <p:cNvPicPr>
            <a:picLocks noChangeAspect="1"/>
          </p:cNvPicPr>
          <p:nvPr/>
        </p:nvPicPr>
        <p:blipFill>
          <a:blip r:embed="rId4"/>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313241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 </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C0F1273A-2C30-9C4E-A940-CF57EF74F61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a:t>
            </a:fld>
            <a:endParaRPr lang="pt-PT" dirty="0"/>
          </a:p>
        </p:txBody>
      </p:sp>
    </p:spTree>
    <p:extLst>
      <p:ext uri="{BB962C8B-B14F-4D97-AF65-F5344CB8AC3E}">
        <p14:creationId xmlns:p14="http://schemas.microsoft.com/office/powerpoint/2010/main" val="299146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Clustered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400ABBEC-963D-784D-9490-D622BBED290B}"/>
              </a:ext>
            </a:extLst>
          </p:cNvPr>
          <p:cNvGraphicFramePr/>
          <p:nvPr>
            <p:extLst>
              <p:ext uri="{D42A27DB-BD31-4B8C-83A1-F6EECF244321}">
                <p14:modId xmlns:p14="http://schemas.microsoft.com/office/powerpoint/2010/main" val="2543695626"/>
              </p:ext>
            </p:extLst>
          </p:nvPr>
        </p:nvGraphicFramePr>
        <p:xfrm>
          <a:off x="189195" y="2163957"/>
          <a:ext cx="6012000" cy="3866400"/>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51158792-A62D-B24F-A384-9D02DA93F77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30</a:t>
            </a:fld>
            <a:endParaRPr lang="pt-PT" dirty="0"/>
          </a:p>
        </p:txBody>
      </p:sp>
      <p:pic>
        <p:nvPicPr>
          <p:cNvPr id="10" name="Picture 9">
            <a:extLst>
              <a:ext uri="{FF2B5EF4-FFF2-40B4-BE49-F238E27FC236}">
                <a16:creationId xmlns:a16="http://schemas.microsoft.com/office/drawing/2014/main" id="{456E421F-CE94-6F49-B28B-F04C877CF610}"/>
              </a:ext>
            </a:extLst>
          </p:cNvPr>
          <p:cNvPicPr>
            <a:picLocks noChangeAspect="1"/>
          </p:cNvPicPr>
          <p:nvPr/>
        </p:nvPicPr>
        <p:blipFill>
          <a:blip r:embed="rId4"/>
          <a:stretch>
            <a:fillRect/>
          </a:stretch>
        </p:blipFill>
        <p:spPr>
          <a:xfrm>
            <a:off x="1416848" y="6241147"/>
            <a:ext cx="9358304" cy="418548"/>
          </a:xfrm>
          <a:prstGeom prst="rect">
            <a:avLst/>
          </a:prstGeom>
        </p:spPr>
      </p:pic>
      <p:graphicFrame>
        <p:nvGraphicFramePr>
          <p:cNvPr id="12" name="Table 11">
            <a:extLst>
              <a:ext uri="{FF2B5EF4-FFF2-40B4-BE49-F238E27FC236}">
                <a16:creationId xmlns:a16="http://schemas.microsoft.com/office/drawing/2014/main" id="{49DFCCFC-5B2D-AA44-8555-052C109AD0DD}"/>
              </a:ext>
            </a:extLst>
          </p:cNvPr>
          <p:cNvGraphicFramePr>
            <a:graphicFrameLocks noGrp="1"/>
          </p:cNvGraphicFramePr>
          <p:nvPr>
            <p:extLst>
              <p:ext uri="{D42A27DB-BD31-4B8C-83A1-F6EECF244321}">
                <p14:modId xmlns:p14="http://schemas.microsoft.com/office/powerpoint/2010/main" val="1138841744"/>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14219 </a:t>
                      </a:r>
                      <a:endParaRPr lang="en-PT" dirty="0">
                        <a:effectLst/>
                      </a:endParaRPr>
                    </a:p>
                  </a:txBody>
                  <a:tcPr/>
                </a:tc>
                <a:tc>
                  <a:txBody>
                    <a:bodyPr/>
                    <a:lstStyle/>
                    <a:p>
                      <a:pPr algn="ctr"/>
                      <a:r>
                        <a:rPr lang="en-PT" dirty="0"/>
                        <a:t>41ms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13131</a:t>
                      </a:r>
                      <a:endParaRPr lang="en-PT" dirty="0"/>
                    </a:p>
                  </a:txBody>
                  <a:tcPr/>
                </a:tc>
                <a:tc>
                  <a:txBody>
                    <a:bodyPr/>
                    <a:lstStyle/>
                    <a:p>
                      <a:pPr algn="ctr"/>
                      <a:r>
                        <a:rPr lang="en-PT" dirty="0"/>
                        <a:t>46ms</a:t>
                      </a:r>
                    </a:p>
                  </a:txBody>
                  <a:tcPr/>
                </a:tc>
                <a:tc>
                  <a:txBody>
                    <a:bodyPr/>
                    <a:lstStyle/>
                    <a:p>
                      <a:pPr algn="ctr"/>
                      <a:r>
                        <a:rPr lang="en-PT" b="1" dirty="0"/>
                        <a:t>13%</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12229</a:t>
                      </a:r>
                      <a:endParaRPr lang="en-PT" dirty="0"/>
                    </a:p>
                  </a:txBody>
                  <a:tcPr/>
                </a:tc>
                <a:tc>
                  <a:txBody>
                    <a:bodyPr/>
                    <a:lstStyle/>
                    <a:p>
                      <a:pPr algn="ctr"/>
                      <a:r>
                        <a:rPr lang="en-PT" dirty="0"/>
                        <a:t>49ms</a:t>
                      </a:r>
                    </a:p>
                  </a:txBody>
                  <a:tcPr/>
                </a:tc>
                <a:tc>
                  <a:txBody>
                    <a:bodyPr/>
                    <a:lstStyle/>
                    <a:p>
                      <a:pPr algn="ctr"/>
                      <a:r>
                        <a:rPr lang="en-PT" b="1" dirty="0"/>
                        <a:t>19%</a:t>
                      </a:r>
                    </a:p>
                  </a:txBody>
                  <a:tcPr/>
                </a:tc>
                <a:extLst>
                  <a:ext uri="{0D108BD9-81ED-4DB2-BD59-A6C34878D82A}">
                    <a16:rowId xmlns:a16="http://schemas.microsoft.com/office/drawing/2014/main" val="554258469"/>
                  </a:ext>
                </a:extLst>
              </a:tr>
            </a:tbl>
          </a:graphicData>
        </a:graphic>
      </p:graphicFrame>
    </p:spTree>
    <p:extLst>
      <p:ext uri="{BB962C8B-B14F-4D97-AF65-F5344CB8AC3E}">
        <p14:creationId xmlns:p14="http://schemas.microsoft.com/office/powerpoint/2010/main" val="79234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484777284"/>
              </p:ext>
            </p:extLst>
          </p:nvPr>
        </p:nvGraphicFramePr>
        <p:xfrm>
          <a:off x="189196" y="2277224"/>
          <a:ext cx="6199248" cy="37346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12757DE-7B90-8B49-9855-69B0AFEF6D4F}"/>
              </a:ext>
            </a:extLst>
          </p:cNvPr>
          <p:cNvGraphicFramePr/>
          <p:nvPr>
            <p:extLst>
              <p:ext uri="{D42A27DB-BD31-4B8C-83A1-F6EECF244321}">
                <p14:modId xmlns:p14="http://schemas.microsoft.com/office/powerpoint/2010/main" val="3962887623"/>
              </p:ext>
            </p:extLst>
          </p:nvPr>
        </p:nvGraphicFramePr>
        <p:xfrm>
          <a:off x="6237695" y="2285810"/>
          <a:ext cx="5954305" cy="3734615"/>
        </p:xfrm>
        <a:graphic>
          <a:graphicData uri="http://schemas.openxmlformats.org/drawingml/2006/chart">
            <c:chart xmlns:c="http://schemas.openxmlformats.org/drawingml/2006/chart" xmlns:r="http://schemas.openxmlformats.org/officeDocument/2006/relationships" r:id="rId4"/>
          </a:graphicData>
        </a:graphic>
      </p:graphicFrame>
      <p:sp>
        <p:nvSpPr>
          <p:cNvPr id="10" name="Slide Number Placeholder 5">
            <a:extLst>
              <a:ext uri="{FF2B5EF4-FFF2-40B4-BE49-F238E27FC236}">
                <a16:creationId xmlns:a16="http://schemas.microsoft.com/office/drawing/2014/main" id="{CC29D349-05E0-7148-8466-C1248B0F2D9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31</a:t>
            </a:fld>
            <a:endParaRPr lang="pt-PT" dirty="0"/>
          </a:p>
        </p:txBody>
      </p:sp>
      <p:pic>
        <p:nvPicPr>
          <p:cNvPr id="11" name="Picture 10">
            <a:extLst>
              <a:ext uri="{FF2B5EF4-FFF2-40B4-BE49-F238E27FC236}">
                <a16:creationId xmlns:a16="http://schemas.microsoft.com/office/drawing/2014/main" id="{67A7B6F4-B9E3-524B-8B28-B395B5E5566A}"/>
              </a:ext>
            </a:extLst>
          </p:cNvPr>
          <p:cNvPicPr>
            <a:picLocks noChangeAspect="1"/>
          </p:cNvPicPr>
          <p:nvPr/>
        </p:nvPicPr>
        <p:blipFill>
          <a:blip r:embed="rId5"/>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915979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Homomorphic Encryption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797B6009-5CEE-224E-858A-25AE63365F08}"/>
              </a:ext>
            </a:extLst>
          </p:cNvPr>
          <p:cNvGraphicFramePr/>
          <p:nvPr>
            <p:extLst>
              <p:ext uri="{D42A27DB-BD31-4B8C-83A1-F6EECF244321}">
                <p14:modId xmlns:p14="http://schemas.microsoft.com/office/powerpoint/2010/main" val="4188380545"/>
              </p:ext>
            </p:extLst>
          </p:nvPr>
        </p:nvGraphicFramePr>
        <p:xfrm>
          <a:off x="-102661" y="2150415"/>
          <a:ext cx="6026074" cy="3236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78844DF-EA8C-C64E-A3AF-EB637B3C55F9}"/>
              </a:ext>
            </a:extLst>
          </p:cNvPr>
          <p:cNvGraphicFramePr/>
          <p:nvPr>
            <p:extLst>
              <p:ext uri="{D42A27DB-BD31-4B8C-83A1-F6EECF244321}">
                <p14:modId xmlns:p14="http://schemas.microsoft.com/office/powerpoint/2010/main" val="2621261804"/>
              </p:ext>
            </p:extLst>
          </p:nvPr>
        </p:nvGraphicFramePr>
        <p:xfrm>
          <a:off x="5923413" y="2150416"/>
          <a:ext cx="6277864" cy="323699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15852A1-21C0-E546-BE46-4D904658CF0F}"/>
              </a:ext>
            </a:extLst>
          </p:cNvPr>
          <p:cNvSpPr txBox="1"/>
          <p:nvPr/>
        </p:nvSpPr>
        <p:spPr>
          <a:xfrm>
            <a:off x="898102" y="6111327"/>
            <a:ext cx="11036996" cy="369332"/>
          </a:xfrm>
          <a:prstGeom prst="rect">
            <a:avLst/>
          </a:prstGeom>
          <a:noFill/>
        </p:spPr>
        <p:txBody>
          <a:bodyPr wrap="none" rtlCol="0">
            <a:spAutoFit/>
          </a:bodyPr>
          <a:lstStyle/>
          <a:p>
            <a:r>
              <a:rPr lang="en-PT" dirty="0">
                <a:solidFill>
                  <a:schemeClr val="bg1"/>
                </a:solidFill>
              </a:rPr>
              <a:t>Proxy SGX &amp; Plain Redis         Proxy SGX &amp; Homo Encrypted Redis        Proxy SGX &amp; Encrypted Redis</a:t>
            </a:r>
          </a:p>
        </p:txBody>
      </p:sp>
      <p:cxnSp>
        <p:nvCxnSpPr>
          <p:cNvPr id="12" name="Straight Connector 11">
            <a:extLst>
              <a:ext uri="{FF2B5EF4-FFF2-40B4-BE49-F238E27FC236}">
                <a16:creationId xmlns:a16="http://schemas.microsoft.com/office/drawing/2014/main" id="{2985B781-476D-844F-B57B-29BB84FCB157}"/>
              </a:ext>
            </a:extLst>
          </p:cNvPr>
          <p:cNvCxnSpPr/>
          <p:nvPr/>
        </p:nvCxnSpPr>
        <p:spPr>
          <a:xfrm>
            <a:off x="596350" y="6295993"/>
            <a:ext cx="301752" cy="0"/>
          </a:xfrm>
          <a:prstGeom prst="line">
            <a:avLst/>
          </a:prstGeom>
          <a:ln w="38100">
            <a:solidFill>
              <a:srgbClr val="4875C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150867-0F9A-594A-9CCA-866C3A3A9188}"/>
              </a:ext>
            </a:extLst>
          </p:cNvPr>
          <p:cNvCxnSpPr/>
          <p:nvPr/>
        </p:nvCxnSpPr>
        <p:spPr>
          <a:xfrm>
            <a:off x="3730753" y="6298411"/>
            <a:ext cx="301752" cy="0"/>
          </a:xfrm>
          <a:prstGeom prst="line">
            <a:avLst/>
          </a:prstGeom>
          <a:ln w="38100">
            <a:solidFill>
              <a:srgbClr val="33C07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A39CA-5479-CF46-9E9B-D968CE956B50}"/>
              </a:ext>
            </a:extLst>
          </p:cNvPr>
          <p:cNvCxnSpPr/>
          <p:nvPr/>
        </p:nvCxnSpPr>
        <p:spPr>
          <a:xfrm>
            <a:off x="8178844" y="6295993"/>
            <a:ext cx="301752" cy="0"/>
          </a:xfrm>
          <a:prstGeom prst="line">
            <a:avLst/>
          </a:prstGeom>
          <a:ln w="38100">
            <a:solidFill>
              <a:srgbClr val="FF69F9"/>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0D22B389-DD87-D846-8D3F-BD45E35FA6A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32</a:t>
            </a:fld>
            <a:endParaRPr lang="pt-PT" dirty="0"/>
          </a:p>
        </p:txBody>
      </p:sp>
      <p:sp>
        <p:nvSpPr>
          <p:cNvPr id="6" name="TextBox 5">
            <a:extLst>
              <a:ext uri="{FF2B5EF4-FFF2-40B4-BE49-F238E27FC236}">
                <a16:creationId xmlns:a16="http://schemas.microsoft.com/office/drawing/2014/main" id="{C8F64B7E-5EF7-A941-8E18-E5AC3FBDE471}"/>
              </a:ext>
            </a:extLst>
          </p:cNvPr>
          <p:cNvSpPr txBox="1"/>
          <p:nvPr/>
        </p:nvSpPr>
        <p:spPr>
          <a:xfrm>
            <a:off x="792649" y="5387406"/>
            <a:ext cx="4235455" cy="369332"/>
          </a:xfrm>
          <a:prstGeom prst="rect">
            <a:avLst/>
          </a:prstGeom>
          <a:noFill/>
        </p:spPr>
        <p:txBody>
          <a:bodyPr wrap="none" rtlCol="0">
            <a:spAutoFit/>
          </a:bodyPr>
          <a:lstStyle/>
          <a:p>
            <a:r>
              <a:rPr lang="en-PT" dirty="0">
                <a:solidFill>
                  <a:schemeClr val="bg1"/>
                </a:solidFill>
              </a:rPr>
              <a:t>Homomorphic Encryption Drops 35%</a:t>
            </a:r>
          </a:p>
        </p:txBody>
      </p:sp>
      <p:sp>
        <p:nvSpPr>
          <p:cNvPr id="16" name="TextBox 15">
            <a:extLst>
              <a:ext uri="{FF2B5EF4-FFF2-40B4-BE49-F238E27FC236}">
                <a16:creationId xmlns:a16="http://schemas.microsoft.com/office/drawing/2014/main" id="{C6B6C38E-AA99-8548-8DEC-452968B1387C}"/>
              </a:ext>
            </a:extLst>
          </p:cNvPr>
          <p:cNvSpPr txBox="1"/>
          <p:nvPr/>
        </p:nvSpPr>
        <p:spPr>
          <a:xfrm>
            <a:off x="7304272" y="5391002"/>
            <a:ext cx="4235455" cy="369332"/>
          </a:xfrm>
          <a:prstGeom prst="rect">
            <a:avLst/>
          </a:prstGeom>
          <a:noFill/>
        </p:spPr>
        <p:txBody>
          <a:bodyPr wrap="none" rtlCol="0">
            <a:spAutoFit/>
          </a:bodyPr>
          <a:lstStyle/>
          <a:p>
            <a:r>
              <a:rPr lang="en-PT" dirty="0">
                <a:solidFill>
                  <a:schemeClr val="bg1"/>
                </a:solidFill>
              </a:rPr>
              <a:t>Homomorphic Encryption Drops 25%</a:t>
            </a:r>
          </a:p>
        </p:txBody>
      </p:sp>
    </p:spTree>
    <p:extLst>
      <p:ext uri="{BB962C8B-B14F-4D97-AF65-F5344CB8AC3E}">
        <p14:creationId xmlns:p14="http://schemas.microsoft.com/office/powerpoint/2010/main" val="2634052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solidFill>
                <a:schemeClr val="bg1"/>
              </a:solidFill>
            </a:endParaRPr>
          </a:p>
        </p:txBody>
      </p:sp>
      <p:sp>
        <p:nvSpPr>
          <p:cNvPr id="8" name="Slide Number Placeholder 5">
            <a:extLst>
              <a:ext uri="{FF2B5EF4-FFF2-40B4-BE49-F238E27FC236}">
                <a16:creationId xmlns:a16="http://schemas.microsoft.com/office/drawing/2014/main" id="{C48D42CB-8C68-9E48-88C9-EB744A325173}"/>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33</a:t>
            </a:fld>
            <a:endParaRPr lang="pt-PT" dirty="0"/>
          </a:p>
        </p:txBody>
      </p:sp>
    </p:spTree>
    <p:extLst>
      <p:ext uri="{BB962C8B-B14F-4D97-AF65-F5344CB8AC3E}">
        <p14:creationId xmlns:p14="http://schemas.microsoft.com/office/powerpoint/2010/main" val="342167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C08E42-453D-9E47-BD57-01D3836F0570}"/>
              </a:ext>
            </a:extLst>
          </p:cNvPr>
          <p:cNvSpPr txBox="1"/>
          <p:nvPr/>
        </p:nvSpPr>
        <p:spPr>
          <a:xfrm>
            <a:off x="1061888" y="4288040"/>
            <a:ext cx="8896224" cy="2117118"/>
          </a:xfrm>
          <a:prstGeom prst="rect">
            <a:avLst/>
          </a:prstGeom>
          <a:noFill/>
        </p:spPr>
        <p:txBody>
          <a:bodyPr wrap="square" rtlCol="0">
            <a:spAutoFit/>
          </a:bodyPr>
          <a:lstStyle/>
          <a:p>
            <a:pPr>
              <a:lnSpc>
                <a:spcPct val="150000"/>
              </a:lnSpc>
            </a:pPr>
            <a:r>
              <a:rPr lang="en-GB" dirty="0">
                <a:solidFill>
                  <a:schemeClr val="bg1"/>
                </a:solidFill>
              </a:rPr>
              <a:t>We were able to implement a </a:t>
            </a:r>
            <a:r>
              <a:rPr lang="en-GB" b="1" dirty="0">
                <a:solidFill>
                  <a:schemeClr val="bg1"/>
                </a:solidFill>
              </a:rPr>
              <a:t>Cloud-enabled Privacy-Enhanced Solution:</a:t>
            </a:r>
          </a:p>
          <a:p>
            <a:pPr marL="285750" indent="-285750">
              <a:lnSpc>
                <a:spcPct val="150000"/>
              </a:lnSpc>
              <a:buFont typeface="Wingdings" pitchFamily="2" charset="2"/>
              <a:buChar char="ü"/>
            </a:pPr>
            <a:r>
              <a:rPr lang="pt-PT" dirty="0">
                <a:solidFill>
                  <a:schemeClr val="bg1"/>
                </a:solidFill>
              </a:rPr>
              <a:t>KVS-as-a-</a:t>
            </a:r>
            <a:r>
              <a:rPr lang="pt-PT" dirty="0" err="1">
                <a:solidFill>
                  <a:schemeClr val="bg1"/>
                </a:solidFill>
              </a:rPr>
              <a:t>Service</a:t>
            </a:r>
            <a:endParaRPr lang="en-GB" dirty="0">
              <a:solidFill>
                <a:schemeClr val="bg1"/>
              </a:solidFill>
            </a:endParaRPr>
          </a:p>
          <a:p>
            <a:pPr marL="285750" indent="-285750">
              <a:lnSpc>
                <a:spcPct val="150000"/>
              </a:lnSpc>
              <a:buFont typeface="Wingdings" pitchFamily="2" charset="2"/>
              <a:buChar char="ü"/>
            </a:pPr>
            <a:r>
              <a:rPr lang="en-PT" dirty="0">
                <a:solidFill>
                  <a:schemeClr val="bg1"/>
                </a:solidFill>
              </a:rPr>
              <a:t>Privacy and Integrity Preservation</a:t>
            </a:r>
          </a:p>
          <a:p>
            <a:pPr marL="285750" indent="-285750">
              <a:lnSpc>
                <a:spcPct val="150000"/>
              </a:lnSpc>
              <a:buFont typeface="Wingdings" pitchFamily="2" charset="2"/>
              <a:buChar char="ü"/>
            </a:pPr>
            <a:r>
              <a:rPr lang="en-PT" dirty="0">
                <a:solidFill>
                  <a:schemeClr val="bg1"/>
                </a:solidFill>
              </a:rPr>
              <a:t>Reduced Trusted Computing Base</a:t>
            </a:r>
          </a:p>
          <a:p>
            <a:pPr marL="285750" indent="-285750">
              <a:lnSpc>
                <a:spcPct val="150000"/>
              </a:lnSpc>
              <a:buFont typeface="Wingdings" pitchFamily="2" charset="2"/>
              <a:buChar char="ü"/>
            </a:pPr>
            <a:r>
              <a:rPr lang="en-PT" dirty="0">
                <a:solidFill>
                  <a:schemeClr val="bg1"/>
                </a:solidFill>
              </a:rPr>
              <a:t>About 20% trade-off (bearable depending on the use case)</a:t>
            </a:r>
          </a:p>
        </p:txBody>
      </p:sp>
      <p:pic>
        <p:nvPicPr>
          <p:cNvPr id="18" name="Graphic 17" descr="Monitor with solid fill">
            <a:extLst>
              <a:ext uri="{FF2B5EF4-FFF2-40B4-BE49-F238E27FC236}">
                <a16:creationId xmlns:a16="http://schemas.microsoft.com/office/drawing/2014/main" id="{0CA09DA1-C13B-2A46-8F54-8E8A9B1D3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5576" y="2916440"/>
            <a:ext cx="914400" cy="914400"/>
          </a:xfrm>
          <a:prstGeom prst="rect">
            <a:avLst/>
          </a:prstGeom>
        </p:spPr>
      </p:pic>
      <p:pic>
        <p:nvPicPr>
          <p:cNvPr id="19" name="Graphic 18" descr="Database with solid fill">
            <a:extLst>
              <a:ext uri="{FF2B5EF4-FFF2-40B4-BE49-F238E27FC236}">
                <a16:creationId xmlns:a16="http://schemas.microsoft.com/office/drawing/2014/main" id="{C739AD37-5198-F847-876A-803B17890F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3714" y="2730909"/>
            <a:ext cx="914400" cy="914400"/>
          </a:xfrm>
          <a:prstGeom prst="rect">
            <a:avLst/>
          </a:prstGeom>
        </p:spPr>
      </p:pic>
      <p:sp>
        <p:nvSpPr>
          <p:cNvPr id="20" name="Rounded Rectangle 19">
            <a:extLst>
              <a:ext uri="{FF2B5EF4-FFF2-40B4-BE49-F238E27FC236}">
                <a16:creationId xmlns:a16="http://schemas.microsoft.com/office/drawing/2014/main" id="{FE735FB6-EDB8-0B46-A203-A6AAEF0F7FF0}"/>
              </a:ext>
            </a:extLst>
          </p:cNvPr>
          <p:cNvSpPr/>
          <p:nvPr/>
        </p:nvSpPr>
        <p:spPr>
          <a:xfrm>
            <a:off x="3021066" y="255531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1" name="Graphic 20" descr="Badge Tick with solid fill">
            <a:extLst>
              <a:ext uri="{FF2B5EF4-FFF2-40B4-BE49-F238E27FC236}">
                <a16:creationId xmlns:a16="http://schemas.microsoft.com/office/drawing/2014/main" id="{9FEF1745-E5AD-0E48-936E-480D4961B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5054" y="3373640"/>
            <a:ext cx="914400" cy="914400"/>
          </a:xfrm>
          <a:prstGeom prst="rect">
            <a:avLst/>
          </a:prstGeom>
        </p:spPr>
      </p:pic>
      <p:pic>
        <p:nvPicPr>
          <p:cNvPr id="27" name="Graphic 26" descr="Document outline">
            <a:extLst>
              <a:ext uri="{FF2B5EF4-FFF2-40B4-BE49-F238E27FC236}">
                <a16:creationId xmlns:a16="http://schemas.microsoft.com/office/drawing/2014/main" id="{EDD4B3C5-EE5D-2D49-90A5-F12452BB47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0372" y="2314079"/>
            <a:ext cx="1748060" cy="1748060"/>
          </a:xfrm>
          <a:prstGeom prst="rect">
            <a:avLst/>
          </a:prstGeom>
        </p:spPr>
      </p:pic>
      <p:pic>
        <p:nvPicPr>
          <p:cNvPr id="28" name="Graphic 27" descr="Cloud with solid fill">
            <a:extLst>
              <a:ext uri="{FF2B5EF4-FFF2-40B4-BE49-F238E27FC236}">
                <a16:creationId xmlns:a16="http://schemas.microsoft.com/office/drawing/2014/main" id="{DA7A0D7B-F149-C445-BF8C-82CEB74E33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74714" y="2232151"/>
            <a:ext cx="914400" cy="914400"/>
          </a:xfrm>
          <a:prstGeom prst="rect">
            <a:avLst/>
          </a:prstGeom>
        </p:spPr>
      </p:pic>
      <p:sp>
        <p:nvSpPr>
          <p:cNvPr id="29" name="Slide Number Placeholder 5">
            <a:extLst>
              <a:ext uri="{FF2B5EF4-FFF2-40B4-BE49-F238E27FC236}">
                <a16:creationId xmlns:a16="http://schemas.microsoft.com/office/drawing/2014/main" id="{C0BED8AB-CB3E-904A-838F-631906E3889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34</a:t>
            </a:fld>
            <a:endParaRPr lang="pt-PT" dirty="0"/>
          </a:p>
        </p:txBody>
      </p:sp>
    </p:spTree>
    <p:extLst>
      <p:ext uri="{BB962C8B-B14F-4D97-AF65-F5344CB8AC3E}">
        <p14:creationId xmlns:p14="http://schemas.microsoft.com/office/powerpoint/2010/main" val="250680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Future Work</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Final Notes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378F7989-15FF-A945-895C-A9F1C8BBE4AB}"/>
              </a:ext>
            </a:extLst>
          </p:cNvPr>
          <p:cNvGraphicFramePr/>
          <p:nvPr>
            <p:extLst>
              <p:ext uri="{D42A27DB-BD31-4B8C-83A1-F6EECF244321}">
                <p14:modId xmlns:p14="http://schemas.microsoft.com/office/powerpoint/2010/main" val="816343058"/>
              </p:ext>
            </p:extLst>
          </p:nvPr>
        </p:nvGraphicFramePr>
        <p:xfrm>
          <a:off x="2735661" y="2696902"/>
          <a:ext cx="6720677" cy="324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5">
            <a:extLst>
              <a:ext uri="{FF2B5EF4-FFF2-40B4-BE49-F238E27FC236}">
                <a16:creationId xmlns:a16="http://schemas.microsoft.com/office/drawing/2014/main" id="{93EDF000-6CB0-BE4E-9033-2DCE3C03A3B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35</a:t>
            </a:fld>
            <a:endParaRPr lang="pt-PT" dirty="0"/>
          </a:p>
        </p:txBody>
      </p:sp>
    </p:spTree>
    <p:extLst>
      <p:ext uri="{BB962C8B-B14F-4D97-AF65-F5344CB8AC3E}">
        <p14:creationId xmlns:p14="http://schemas.microsoft.com/office/powerpoint/2010/main" val="2075697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951699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49B2F-26E5-7646-81F6-45F39E5C164D}"/>
              </a:ext>
            </a:extLst>
          </p:cNvPr>
          <p:cNvSpPr>
            <a:spLocks noGrp="1"/>
          </p:cNvSpPr>
          <p:nvPr>
            <p:ph type="ctrTitle"/>
          </p:nvPr>
        </p:nvSpPr>
        <p:spPr/>
        <p:txBody>
          <a:bodyPr/>
          <a:lstStyle/>
          <a:p>
            <a:endParaRPr lang="pt-PT" dirty="0"/>
          </a:p>
        </p:txBody>
      </p:sp>
      <p:sp>
        <p:nvSpPr>
          <p:cNvPr id="3" name="Subtítulo 2">
            <a:extLst>
              <a:ext uri="{FF2B5EF4-FFF2-40B4-BE49-F238E27FC236}">
                <a16:creationId xmlns:a16="http://schemas.microsoft.com/office/drawing/2014/main" id="{B9FB409B-5BCF-3544-8896-6F13B9E01A4D}"/>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47037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8A202F1C-3E1B-9048-A328-F90A1FAEEA3F}"/>
              </a:ext>
            </a:extLst>
          </p:cNvPr>
          <p:cNvSpPr txBox="1"/>
          <p:nvPr/>
        </p:nvSpPr>
        <p:spPr>
          <a:xfrm>
            <a:off x="6600825" y="1671638"/>
            <a:ext cx="2105063" cy="369332"/>
          </a:xfrm>
          <a:prstGeom prst="rect">
            <a:avLst/>
          </a:prstGeom>
          <a:noFill/>
        </p:spPr>
        <p:txBody>
          <a:bodyPr wrap="none" rtlCol="0">
            <a:spAutoFit/>
          </a:bodyPr>
          <a:lstStyle/>
          <a:p>
            <a:r>
              <a:rPr lang="en-PT"/>
              <a:t>Slide Design Idea</a:t>
            </a:r>
            <a:endParaRPr lang="en-PT" dirty="0"/>
          </a:p>
        </p:txBody>
      </p:sp>
      <p:sp>
        <p:nvSpPr>
          <p:cNvPr id="3" name="Slide Number Placeholder 2">
            <a:extLst>
              <a:ext uri="{FF2B5EF4-FFF2-40B4-BE49-F238E27FC236}">
                <a16:creationId xmlns:a16="http://schemas.microsoft.com/office/drawing/2014/main" id="{DB939AD2-33DE-2E4B-855C-A91257453949}"/>
              </a:ext>
            </a:extLst>
          </p:cNvPr>
          <p:cNvSpPr>
            <a:spLocks noGrp="1"/>
          </p:cNvSpPr>
          <p:nvPr>
            <p:ph type="sldNum" sz="quarter" idx="12"/>
          </p:nvPr>
        </p:nvSpPr>
        <p:spPr/>
        <p:txBody>
          <a:bodyPr/>
          <a:lstStyle/>
          <a:p>
            <a:fld id="{A9135C31-6AD0-CA46-9D97-A5A6BD1305E0}" type="slidenum">
              <a:rPr lang="pt-PT" smtClean="0"/>
              <a:t>38</a:t>
            </a:fld>
            <a:endParaRPr lang="pt-PT"/>
          </a:p>
        </p:txBody>
      </p:sp>
    </p:spTree>
    <p:extLst>
      <p:ext uri="{BB962C8B-B14F-4D97-AF65-F5344CB8AC3E}">
        <p14:creationId xmlns:p14="http://schemas.microsoft.com/office/powerpoint/2010/main" val="3674655288"/>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2284879"/>
            <a:ext cx="11981461" cy="4194610"/>
          </a:xfrm>
          <a:prstGeom prst="rect">
            <a:avLst/>
          </a:prstGeom>
          <a:noFill/>
        </p:spPr>
        <p:txBody>
          <a:bodyPr wrap="square" rtlCol="0">
            <a:spAutoFit/>
          </a:bodyPr>
          <a:lstStyle/>
          <a:p>
            <a:pPr algn="just">
              <a:lnSpc>
                <a:spcPct val="150000"/>
              </a:lnSpc>
            </a:pPr>
            <a:r>
              <a:rPr lang="en-PT" dirty="0">
                <a:solidFill>
                  <a:schemeClr val="bg1"/>
                </a:solidFill>
              </a:rPr>
              <a:t>There is a trend to move to cloud. A lot of data and processing is moving to the cloud, and cloud providers are working to adapt their services to allow for faster processing and secure data storage.</a:t>
            </a:r>
          </a:p>
          <a:p>
            <a:pPr algn="just">
              <a:lnSpc>
                <a:spcPct val="150000"/>
              </a:lnSpc>
            </a:pPr>
            <a:endParaRPr lang="en-PT" dirty="0">
              <a:solidFill>
                <a:schemeClr val="bg1"/>
              </a:solidFill>
            </a:endParaRPr>
          </a:p>
          <a:p>
            <a:pPr algn="just">
              <a:lnSpc>
                <a:spcPct val="150000"/>
              </a:lnSpc>
            </a:pPr>
            <a:r>
              <a:rPr lang="en-PT" dirty="0">
                <a:solidFill>
                  <a:schemeClr val="bg1"/>
                </a:solidFill>
              </a:rPr>
              <a:t>But why are people moving to the cloud? Reduced costs, scalability on demand, improved availability and increase productivity and agility. However with all that data in the cloud, there haven been more attacks than ever. Which leads to the biggest cloud adoption barrier becoming security.</a:t>
            </a:r>
          </a:p>
          <a:p>
            <a:pPr algn="just">
              <a:lnSpc>
                <a:spcPct val="150000"/>
              </a:lnSpc>
            </a:pPr>
            <a:endParaRPr lang="en-PT" dirty="0">
              <a:solidFill>
                <a:schemeClr val="bg1"/>
              </a:solidFill>
            </a:endParaRPr>
          </a:p>
          <a:p>
            <a:pPr algn="just">
              <a:lnSpc>
                <a:spcPct val="150000"/>
              </a:lnSpc>
            </a:pPr>
            <a:r>
              <a:rPr lang="en-PT" dirty="0">
                <a:solidFill>
                  <a:schemeClr val="bg1"/>
                </a:solidFill>
              </a:rPr>
              <a:t>With the cloud becoming a shared infrastructes it opens up direct, undirect memory attacks.</a:t>
            </a:r>
          </a:p>
          <a:p>
            <a:pPr algn="just">
              <a:lnSpc>
                <a:spcPct val="150000"/>
              </a:lnSpc>
            </a:pPr>
            <a:r>
              <a:rPr lang="en-PT" dirty="0">
                <a:solidFill>
                  <a:schemeClr val="bg1"/>
                </a:solidFill>
              </a:rPr>
              <a:t>To prevent these attacks, we will test an application that makes use of a TEE to isolate the application from everything. Use of a TEE virtualization framework to help with performance and integration.</a:t>
            </a:r>
          </a:p>
        </p:txBody>
      </p:sp>
      <p:sp>
        <p:nvSpPr>
          <p:cNvPr id="7" name="Slide Number Placeholder 6">
            <a:extLst>
              <a:ext uri="{FF2B5EF4-FFF2-40B4-BE49-F238E27FC236}">
                <a16:creationId xmlns:a16="http://schemas.microsoft.com/office/drawing/2014/main" id="{F89AE0C6-2A9C-6B4A-B777-2F2C10E35EC5}"/>
              </a:ext>
            </a:extLst>
          </p:cNvPr>
          <p:cNvSpPr>
            <a:spLocks noGrp="1"/>
          </p:cNvSpPr>
          <p:nvPr>
            <p:ph type="sldNum" sz="quarter" idx="12"/>
          </p:nvPr>
        </p:nvSpPr>
        <p:spPr/>
        <p:txBody>
          <a:bodyPr/>
          <a:lstStyle/>
          <a:p>
            <a:fld id="{A9135C31-6AD0-CA46-9D97-A5A6BD1305E0}" type="slidenum">
              <a:rPr lang="pt-PT" smtClean="0"/>
              <a:t>39</a:t>
            </a:fld>
            <a:endParaRPr lang="pt-PT"/>
          </a:p>
        </p:txBody>
      </p:sp>
    </p:spTree>
    <p:extLst>
      <p:ext uri="{BB962C8B-B14F-4D97-AF65-F5344CB8AC3E}">
        <p14:creationId xmlns:p14="http://schemas.microsoft.com/office/powerpoint/2010/main" val="2576119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Cloud Adoption: Data on the Cloud is Rising</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E62E3D4B-8A51-4A4A-AD8E-7B9B547761BA}"/>
              </a:ext>
            </a:extLst>
          </p:cNvPr>
          <p:cNvGraphicFramePr/>
          <p:nvPr>
            <p:extLst>
              <p:ext uri="{D42A27DB-BD31-4B8C-83A1-F6EECF244321}">
                <p14:modId xmlns:p14="http://schemas.microsoft.com/office/powerpoint/2010/main" val="3119856073"/>
              </p:ext>
            </p:extLst>
          </p:nvPr>
        </p:nvGraphicFramePr>
        <p:xfrm>
          <a:off x="139179" y="2269417"/>
          <a:ext cx="6635852" cy="405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9968A0-FE08-2A4B-A0AD-8535282C9869}"/>
              </a:ext>
            </a:extLst>
          </p:cNvPr>
          <p:cNvSpPr txBox="1"/>
          <p:nvPr/>
        </p:nvSpPr>
        <p:spPr>
          <a:xfrm>
            <a:off x="972748" y="5137361"/>
            <a:ext cx="620683" cy="369332"/>
          </a:xfrm>
          <a:prstGeom prst="rect">
            <a:avLst/>
          </a:prstGeom>
          <a:noFill/>
        </p:spPr>
        <p:txBody>
          <a:bodyPr wrap="none" rtlCol="0">
            <a:spAutoFit/>
          </a:bodyPr>
          <a:lstStyle/>
          <a:p>
            <a:r>
              <a:rPr lang="en-PT" dirty="0"/>
              <a:t>54%</a:t>
            </a:r>
          </a:p>
        </p:txBody>
      </p:sp>
      <p:sp>
        <p:nvSpPr>
          <p:cNvPr id="9" name="TextBox 8">
            <a:extLst>
              <a:ext uri="{FF2B5EF4-FFF2-40B4-BE49-F238E27FC236}">
                <a16:creationId xmlns:a16="http://schemas.microsoft.com/office/drawing/2014/main" id="{44A66BAB-D257-D341-99A1-B2CC4DC4994E}"/>
              </a:ext>
            </a:extLst>
          </p:cNvPr>
          <p:cNvSpPr txBox="1"/>
          <p:nvPr/>
        </p:nvSpPr>
        <p:spPr>
          <a:xfrm>
            <a:off x="972748" y="4712113"/>
            <a:ext cx="620683" cy="369332"/>
          </a:xfrm>
          <a:prstGeom prst="rect">
            <a:avLst/>
          </a:prstGeom>
          <a:noFill/>
        </p:spPr>
        <p:txBody>
          <a:bodyPr wrap="none" rtlCol="0">
            <a:spAutoFit/>
          </a:bodyPr>
          <a:lstStyle/>
          <a:p>
            <a:r>
              <a:rPr lang="en-PT" dirty="0"/>
              <a:t>46%</a:t>
            </a:r>
          </a:p>
        </p:txBody>
      </p:sp>
      <p:sp>
        <p:nvSpPr>
          <p:cNvPr id="10" name="TextBox 9">
            <a:extLst>
              <a:ext uri="{FF2B5EF4-FFF2-40B4-BE49-F238E27FC236}">
                <a16:creationId xmlns:a16="http://schemas.microsoft.com/office/drawing/2014/main" id="{3506A89E-799B-CB46-ACC4-551052CBAA13}"/>
              </a:ext>
            </a:extLst>
          </p:cNvPr>
          <p:cNvSpPr txBox="1"/>
          <p:nvPr/>
        </p:nvSpPr>
        <p:spPr>
          <a:xfrm>
            <a:off x="5846618" y="4342781"/>
            <a:ext cx="620683" cy="369332"/>
          </a:xfrm>
          <a:prstGeom prst="rect">
            <a:avLst/>
          </a:prstGeom>
          <a:noFill/>
        </p:spPr>
        <p:txBody>
          <a:bodyPr wrap="none" rtlCol="0">
            <a:spAutoFit/>
          </a:bodyPr>
          <a:lstStyle/>
          <a:p>
            <a:r>
              <a:rPr lang="en-PT" dirty="0"/>
              <a:t>76%</a:t>
            </a:r>
          </a:p>
        </p:txBody>
      </p:sp>
      <p:sp>
        <p:nvSpPr>
          <p:cNvPr id="11" name="TextBox 10">
            <a:extLst>
              <a:ext uri="{FF2B5EF4-FFF2-40B4-BE49-F238E27FC236}">
                <a16:creationId xmlns:a16="http://schemas.microsoft.com/office/drawing/2014/main" id="{5AF8B2F2-1DFB-C549-9148-8774B10961B4}"/>
              </a:ext>
            </a:extLst>
          </p:cNvPr>
          <p:cNvSpPr txBox="1"/>
          <p:nvPr/>
        </p:nvSpPr>
        <p:spPr>
          <a:xfrm>
            <a:off x="5846617" y="3303875"/>
            <a:ext cx="620683" cy="369332"/>
          </a:xfrm>
          <a:prstGeom prst="rect">
            <a:avLst/>
          </a:prstGeom>
          <a:noFill/>
        </p:spPr>
        <p:txBody>
          <a:bodyPr wrap="none" rtlCol="0">
            <a:spAutoFit/>
          </a:bodyPr>
          <a:lstStyle/>
          <a:p>
            <a:r>
              <a:rPr lang="en-PT" dirty="0"/>
              <a:t>24%</a:t>
            </a:r>
          </a:p>
        </p:txBody>
      </p:sp>
      <p:sp>
        <p:nvSpPr>
          <p:cNvPr id="12" name="TextBox 11">
            <a:extLst>
              <a:ext uri="{FF2B5EF4-FFF2-40B4-BE49-F238E27FC236}">
                <a16:creationId xmlns:a16="http://schemas.microsoft.com/office/drawing/2014/main" id="{52AE1EEB-CC65-C947-8C5C-5986FCB307B0}"/>
              </a:ext>
            </a:extLst>
          </p:cNvPr>
          <p:cNvSpPr txBox="1"/>
          <p:nvPr/>
        </p:nvSpPr>
        <p:spPr>
          <a:xfrm>
            <a:off x="410788" y="6301274"/>
            <a:ext cx="6364243" cy="369332"/>
          </a:xfrm>
          <a:prstGeom prst="rect">
            <a:avLst/>
          </a:prstGeom>
          <a:noFill/>
          <a:ln>
            <a:solidFill>
              <a:schemeClr val="tx2">
                <a:lumMod val="10000"/>
              </a:schemeClr>
            </a:solidFill>
          </a:ln>
        </p:spPr>
        <p:txBody>
          <a:bodyPr wrap="none" rtlCol="0">
            <a:spAutoFit/>
          </a:bodyPr>
          <a:lstStyle/>
          <a:p>
            <a:r>
              <a:rPr lang="en-PT" dirty="0">
                <a:solidFill>
                  <a:schemeClr val="bg1"/>
                </a:solidFill>
              </a:rPr>
              <a:t>Gigabyte &lt; Terabyte &lt; Petabyte &lt; Exabyte &lt; Zettabyte</a:t>
            </a:r>
          </a:p>
        </p:txBody>
      </p:sp>
      <p:sp>
        <p:nvSpPr>
          <p:cNvPr id="6" name="TextBox 5">
            <a:extLst>
              <a:ext uri="{FF2B5EF4-FFF2-40B4-BE49-F238E27FC236}">
                <a16:creationId xmlns:a16="http://schemas.microsoft.com/office/drawing/2014/main" id="{EB7FF33F-B2E3-AE43-A73C-A20062CA143A}"/>
              </a:ext>
            </a:extLst>
          </p:cNvPr>
          <p:cNvSpPr txBox="1"/>
          <p:nvPr/>
        </p:nvSpPr>
        <p:spPr>
          <a:xfrm>
            <a:off x="7355061" y="2558377"/>
            <a:ext cx="4385426" cy="870623"/>
          </a:xfrm>
          <a:prstGeom prst="rect">
            <a:avLst/>
          </a:prstGeom>
          <a:noFill/>
        </p:spPr>
        <p:txBody>
          <a:bodyPr wrap="square" rtlCol="0">
            <a:spAutoFit/>
          </a:bodyPr>
          <a:lstStyle/>
          <a:p>
            <a:pPr>
              <a:lnSpc>
                <a:spcPct val="150000"/>
              </a:lnSpc>
            </a:pPr>
            <a:r>
              <a:rPr lang="en-PT" dirty="0">
                <a:solidFill>
                  <a:schemeClr val="bg1"/>
                </a:solidFill>
              </a:rPr>
              <a:t>Rise of </a:t>
            </a:r>
            <a:r>
              <a:rPr lang="en-PT" b="1" dirty="0">
                <a:solidFill>
                  <a:schemeClr val="bg1"/>
                </a:solidFill>
              </a:rPr>
              <a:t>NoSQL</a:t>
            </a:r>
            <a:r>
              <a:rPr lang="en-PT" dirty="0">
                <a:solidFill>
                  <a:schemeClr val="bg1"/>
                </a:solidFill>
              </a:rPr>
              <a:t> databases “as cloud -storage-services”.</a:t>
            </a:r>
          </a:p>
        </p:txBody>
      </p:sp>
      <p:sp>
        <p:nvSpPr>
          <p:cNvPr id="16" name="TextBox 15">
            <a:extLst>
              <a:ext uri="{FF2B5EF4-FFF2-40B4-BE49-F238E27FC236}">
                <a16:creationId xmlns:a16="http://schemas.microsoft.com/office/drawing/2014/main" id="{37471A2F-94FE-A74A-8F8E-47044C710356}"/>
              </a:ext>
            </a:extLst>
          </p:cNvPr>
          <p:cNvSpPr txBox="1"/>
          <p:nvPr/>
        </p:nvSpPr>
        <p:spPr>
          <a:xfrm>
            <a:off x="7355061" y="3699720"/>
            <a:ext cx="4385425" cy="1286121"/>
          </a:xfrm>
          <a:prstGeom prst="rect">
            <a:avLst/>
          </a:prstGeom>
          <a:noFill/>
        </p:spPr>
        <p:txBody>
          <a:bodyPr wrap="square" rtlCol="0">
            <a:spAutoFit/>
          </a:bodyPr>
          <a:lstStyle/>
          <a:p>
            <a:pPr>
              <a:lnSpc>
                <a:spcPct val="150000"/>
              </a:lnSpc>
            </a:pPr>
            <a:r>
              <a:rPr lang="en-PT" dirty="0">
                <a:solidFill>
                  <a:schemeClr val="bg1"/>
                </a:solidFill>
              </a:rPr>
              <a:t>Applications deployed on cloud increasingly handle critical and </a:t>
            </a:r>
            <a:r>
              <a:rPr lang="en-PT" b="1" dirty="0">
                <a:solidFill>
                  <a:schemeClr val="bg1"/>
                </a:solidFill>
              </a:rPr>
              <a:t>sensitive information</a:t>
            </a:r>
            <a:r>
              <a:rPr lang="en-PT" dirty="0">
                <a:solidFill>
                  <a:schemeClr val="bg1"/>
                </a:solidFill>
              </a:rPr>
              <a:t>.</a:t>
            </a:r>
          </a:p>
        </p:txBody>
      </p:sp>
      <p:sp>
        <p:nvSpPr>
          <p:cNvPr id="15" name="Slide Number Placeholder 5">
            <a:extLst>
              <a:ext uri="{FF2B5EF4-FFF2-40B4-BE49-F238E27FC236}">
                <a16:creationId xmlns:a16="http://schemas.microsoft.com/office/drawing/2014/main" id="{755B8067-E04A-6243-9160-6D938E7E745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a:t>
            </a:fld>
            <a:endParaRPr lang="pt-PT" dirty="0"/>
          </a:p>
        </p:txBody>
      </p:sp>
      <p:pic>
        <p:nvPicPr>
          <p:cNvPr id="1026" name="Picture 2">
            <a:extLst>
              <a:ext uri="{FF2B5EF4-FFF2-40B4-BE49-F238E27FC236}">
                <a16:creationId xmlns:a16="http://schemas.microsoft.com/office/drawing/2014/main" id="{3A5E0E93-46F4-1444-8A06-E75A5323A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551" y="5137361"/>
            <a:ext cx="1469398" cy="1469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4E2AAB-6005-664E-A0BF-96EF8B942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078" y="5698339"/>
            <a:ext cx="870641" cy="80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D74D98-159F-4A49-9C8A-4E36E8B5A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4848" y="5718659"/>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344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1832393"/>
            <a:ext cx="11981461" cy="5025607"/>
          </a:xfrm>
          <a:prstGeom prst="rect">
            <a:avLst/>
          </a:prstGeom>
          <a:noFill/>
        </p:spPr>
        <p:txBody>
          <a:bodyPr wrap="square" rtlCol="0">
            <a:spAutoFit/>
          </a:bodyPr>
          <a:lstStyle/>
          <a:p>
            <a:pPr>
              <a:lnSpc>
                <a:spcPct val="150000"/>
              </a:lnSpc>
            </a:pPr>
            <a:r>
              <a:rPr lang="en-PT" dirty="0">
                <a:solidFill>
                  <a:schemeClr val="bg1"/>
                </a:solidFill>
              </a:rPr>
              <a:t>So, we protect the normal stack by adding a TEE into the hardware. We make use of a tee virtualization framework to aid with integration and deployment. Also add an attestation service to make sure everything is correct during the runtime.</a:t>
            </a:r>
          </a:p>
          <a:p>
            <a:pPr>
              <a:lnSpc>
                <a:spcPct val="150000"/>
              </a:lnSpc>
            </a:pPr>
            <a:endParaRPr lang="en-PT" dirty="0">
              <a:solidFill>
                <a:schemeClr val="bg1"/>
              </a:solidFill>
            </a:endParaRPr>
          </a:p>
          <a:p>
            <a:pPr>
              <a:lnSpc>
                <a:spcPct val="150000"/>
              </a:lnSpc>
            </a:pPr>
            <a:r>
              <a:rPr lang="en-PT" dirty="0">
                <a:solidFill>
                  <a:schemeClr val="bg1"/>
                </a:solidFill>
              </a:rPr>
              <a:t>We use the presented stack to implement the compoments in the system model presented below. This system model has four main components, the proxy, the KVS, the authentication server, the attestation servers and the client. </a:t>
            </a:r>
          </a:p>
          <a:p>
            <a:pPr>
              <a:lnSpc>
                <a:spcPct val="150000"/>
              </a:lnSpc>
            </a:pPr>
            <a:r>
              <a:rPr lang="en-PT" dirty="0">
                <a:solidFill>
                  <a:schemeClr val="bg1"/>
                </a:solidFill>
              </a:rPr>
              <a:t>If we focus on the KVS, we can see two main configurations. The secure and nonsecure config. The secure works with the TEE and maintains the data in memory in plain text. To attack the memory limitations of the TEE, we maintain a larger dataset out of secure memory, (normal RAM) and maintain confidentiality by keeping all data actively encrypted. We also attck the performance issues by using an homomorphic encryption algorithm to perform operations over encrtyped data. </a:t>
            </a:r>
          </a:p>
        </p:txBody>
      </p:sp>
      <p:sp>
        <p:nvSpPr>
          <p:cNvPr id="7" name="Slide Number Placeholder 6">
            <a:extLst>
              <a:ext uri="{FF2B5EF4-FFF2-40B4-BE49-F238E27FC236}">
                <a16:creationId xmlns:a16="http://schemas.microsoft.com/office/drawing/2014/main" id="{DDD2B493-CA3F-D949-B20E-B0CB68D97778}"/>
              </a:ext>
            </a:extLst>
          </p:cNvPr>
          <p:cNvSpPr>
            <a:spLocks noGrp="1"/>
          </p:cNvSpPr>
          <p:nvPr>
            <p:ph type="sldNum" sz="quarter" idx="12"/>
          </p:nvPr>
        </p:nvSpPr>
        <p:spPr/>
        <p:txBody>
          <a:bodyPr/>
          <a:lstStyle/>
          <a:p>
            <a:fld id="{A9135C31-6AD0-CA46-9D97-A5A6BD1305E0}" type="slidenum">
              <a:rPr lang="pt-PT" smtClean="0"/>
              <a:t>40</a:t>
            </a:fld>
            <a:endParaRPr lang="pt-PT"/>
          </a:p>
        </p:txBody>
      </p:sp>
    </p:spTree>
    <p:extLst>
      <p:ext uri="{BB962C8B-B14F-4D97-AF65-F5344CB8AC3E}">
        <p14:creationId xmlns:p14="http://schemas.microsoft.com/office/powerpoint/2010/main" val="1610247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05681784-11CE-0E40-A81C-EA1CA5D1CF84}"/>
              </a:ext>
            </a:extLst>
          </p:cNvPr>
          <p:cNvSpPr>
            <a:spLocks noGrp="1"/>
          </p:cNvSpPr>
          <p:nvPr>
            <p:ph type="sldNum" sz="quarter" idx="12"/>
          </p:nvPr>
        </p:nvSpPr>
        <p:spPr/>
        <p:txBody>
          <a:bodyPr/>
          <a:lstStyle/>
          <a:p>
            <a:fld id="{A9135C31-6AD0-CA46-9D97-A5A6BD1305E0}" type="slidenum">
              <a:rPr lang="pt-PT" smtClean="0"/>
              <a:t>41</a:t>
            </a:fld>
            <a:endParaRPr lang="pt-PT"/>
          </a:p>
        </p:txBody>
      </p:sp>
    </p:spTree>
    <p:extLst>
      <p:ext uri="{BB962C8B-B14F-4D97-AF65-F5344CB8AC3E}">
        <p14:creationId xmlns:p14="http://schemas.microsoft.com/office/powerpoint/2010/main" val="4192359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04492F7-EB0E-E943-BB47-A7D754DF4369}"/>
              </a:ext>
            </a:extLst>
          </p:cNvPr>
          <p:cNvSpPr txBox="1"/>
          <p:nvPr/>
        </p:nvSpPr>
        <p:spPr>
          <a:xfrm>
            <a:off x="3069643" y="1919218"/>
            <a:ext cx="4368504" cy="369332"/>
          </a:xfrm>
          <a:prstGeom prst="rect">
            <a:avLst/>
          </a:prstGeom>
          <a:noFill/>
        </p:spPr>
        <p:txBody>
          <a:bodyPr wrap="none" rtlCol="0">
            <a:spAutoFit/>
          </a:bodyPr>
          <a:lstStyle/>
          <a:p>
            <a:r>
              <a:rPr lang="en-PT" dirty="0">
                <a:solidFill>
                  <a:schemeClr val="bg1"/>
                </a:solidFill>
              </a:rPr>
              <a:t>TODO: Maybe this slide is not needed</a:t>
            </a:r>
          </a:p>
        </p:txBody>
      </p:sp>
      <p:sp>
        <p:nvSpPr>
          <p:cNvPr id="6" name="TextBox 5">
            <a:extLst>
              <a:ext uri="{FF2B5EF4-FFF2-40B4-BE49-F238E27FC236}">
                <a16:creationId xmlns:a16="http://schemas.microsoft.com/office/drawing/2014/main" id="{D2081110-5C63-5942-8F63-1FE715D38726}"/>
              </a:ext>
            </a:extLst>
          </p:cNvPr>
          <p:cNvSpPr txBox="1"/>
          <p:nvPr/>
        </p:nvSpPr>
        <p:spPr>
          <a:xfrm>
            <a:off x="-102326" y="2584292"/>
            <a:ext cx="12396651" cy="4247317"/>
          </a:xfrm>
          <a:prstGeom prst="rect">
            <a:avLst/>
          </a:prstGeom>
          <a:noFill/>
        </p:spPr>
        <p:txBody>
          <a:bodyPr wrap="square" rtlCol="0">
            <a:spAutoFit/>
          </a:bodyPr>
          <a:lstStyle/>
          <a:p>
            <a:r>
              <a:rPr lang="en-PT" dirty="0">
                <a:solidFill>
                  <a:schemeClr val="bg1"/>
                </a:solidFill>
              </a:rPr>
              <a:t>Critical with large datasets with sensitive data</a:t>
            </a:r>
          </a:p>
          <a:p>
            <a:endParaRPr lang="en-PT" dirty="0">
              <a:solidFill>
                <a:schemeClr val="bg1"/>
              </a:solidFill>
            </a:endParaRPr>
          </a:p>
          <a:p>
            <a:r>
              <a:rPr lang="en-PT" dirty="0">
                <a:solidFill>
                  <a:schemeClr val="bg1"/>
                </a:solidFill>
              </a:rPr>
              <a:t>Critical applications</a:t>
            </a:r>
          </a:p>
          <a:p>
            <a:endParaRPr lang="en-PT" dirty="0">
              <a:solidFill>
                <a:schemeClr val="bg1"/>
              </a:solidFill>
            </a:endParaRPr>
          </a:p>
          <a:p>
            <a:r>
              <a:rPr lang="en-PT" dirty="0">
                <a:solidFill>
                  <a:schemeClr val="bg1"/>
                </a:solidFill>
              </a:rPr>
              <a:t>Add 2/3 better references</a:t>
            </a:r>
          </a:p>
          <a:p>
            <a:endParaRPr lang="en-PT" dirty="0">
              <a:solidFill>
                <a:schemeClr val="bg1"/>
              </a:solidFill>
            </a:endParaRPr>
          </a:p>
          <a:p>
            <a:r>
              <a:rPr lang="en-GB" dirty="0">
                <a:solidFill>
                  <a:schemeClr val="bg1"/>
                </a:solidFill>
              </a:rPr>
              <a:t>Thus, the top concerns among enterprises have been remarkably consistent over years of asking the question: What’s the major obstacle to cloud migration? </a:t>
            </a:r>
          </a:p>
          <a:p>
            <a:r>
              <a:rPr lang="en-GB" dirty="0">
                <a:solidFill>
                  <a:schemeClr val="bg1"/>
                </a:solidFill>
              </a:rPr>
              <a:t> Security/Compliance</a:t>
            </a:r>
            <a:br>
              <a:rPr lang="en-GB" dirty="0">
                <a:solidFill>
                  <a:schemeClr val="bg1"/>
                </a:solidFill>
              </a:rPr>
            </a:br>
            <a:r>
              <a:rPr lang="en-GB" dirty="0">
                <a:solidFill>
                  <a:schemeClr val="bg1"/>
                </a:solidFill>
              </a:rPr>
              <a:t> Migration/Integration/Skill Sets </a:t>
            </a:r>
          </a:p>
          <a:p>
            <a:r>
              <a:rPr lang="en-GB" dirty="0">
                <a:solidFill>
                  <a:schemeClr val="bg1"/>
                </a:solidFill>
              </a:rPr>
              <a:t> Cost </a:t>
            </a:r>
          </a:p>
          <a:p>
            <a:r>
              <a:rPr lang="en-GB" dirty="0">
                <a:solidFill>
                  <a:schemeClr val="bg1"/>
                </a:solidFill>
              </a:rPr>
              <a:t>More than 80% of all enterprises surveyed consistently respond that security and compliance are their top concerns in any cloud migration or transformation effort, followed by concerns over exactly how to effect a migration and how to identify and acquire new skills and resources. </a:t>
            </a:r>
          </a:p>
          <a:p>
            <a:endParaRPr lang="en-PT" dirty="0">
              <a:solidFill>
                <a:schemeClr val="bg1"/>
              </a:solidFill>
            </a:endParaRPr>
          </a:p>
        </p:txBody>
      </p:sp>
      <p:sp>
        <p:nvSpPr>
          <p:cNvPr id="8" name="Slide Number Placeholder 7">
            <a:extLst>
              <a:ext uri="{FF2B5EF4-FFF2-40B4-BE49-F238E27FC236}">
                <a16:creationId xmlns:a16="http://schemas.microsoft.com/office/drawing/2014/main" id="{A1C87CFB-CF32-A843-BDFD-6D203A973B9A}"/>
              </a:ext>
            </a:extLst>
          </p:cNvPr>
          <p:cNvSpPr>
            <a:spLocks noGrp="1"/>
          </p:cNvSpPr>
          <p:nvPr>
            <p:ph type="sldNum" sz="quarter" idx="12"/>
          </p:nvPr>
        </p:nvSpPr>
        <p:spPr/>
        <p:txBody>
          <a:bodyPr/>
          <a:lstStyle/>
          <a:p>
            <a:fld id="{A9135C31-6AD0-CA46-9D97-A5A6BD1305E0}" type="slidenum">
              <a:rPr lang="pt-PT" smtClean="0"/>
              <a:t>42</a:t>
            </a:fld>
            <a:endParaRPr lang="pt-PT"/>
          </a:p>
        </p:txBody>
      </p:sp>
    </p:spTree>
    <p:extLst>
      <p:ext uri="{BB962C8B-B14F-4D97-AF65-F5344CB8AC3E}">
        <p14:creationId xmlns:p14="http://schemas.microsoft.com/office/powerpoint/2010/main" val="2172348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94A04AF-23B1-8249-B4BB-E549A8B192C0}"/>
              </a:ext>
            </a:extLst>
          </p:cNvPr>
          <p:cNvSpPr/>
          <p:nvPr/>
        </p:nvSpPr>
        <p:spPr>
          <a:xfrm>
            <a:off x="1187118" y="3641103"/>
            <a:ext cx="9817763" cy="1754326"/>
          </a:xfrm>
          <a:prstGeom prst="rect">
            <a:avLst/>
          </a:prstGeom>
        </p:spPr>
        <p:txBody>
          <a:bodyPr wrap="square">
            <a:spAutoFit/>
          </a:bodyPr>
          <a:lstStyle/>
          <a:p>
            <a:pPr algn="ctr"/>
            <a:r>
              <a:rPr lang="en-GB" i="1" dirty="0">
                <a:solidFill>
                  <a:schemeClr val="bg1"/>
                </a:solidFill>
              </a:rPr>
              <a:t>“More than 80% of all enterprises surveyed consistently respond that security and compliance are their top concerns in any cloud migration (…)”</a:t>
            </a:r>
          </a:p>
          <a:p>
            <a:pPr algn="ctr"/>
            <a:endParaRPr lang="en-GB" i="1" dirty="0">
              <a:solidFill>
                <a:schemeClr val="bg1"/>
              </a:solidFill>
            </a:endParaRPr>
          </a:p>
          <a:p>
            <a:pPr algn="ctr"/>
            <a:r>
              <a:rPr lang="en-GB" i="1" dirty="0">
                <a:solidFill>
                  <a:schemeClr val="bg1"/>
                </a:solidFill>
              </a:rPr>
              <a:t>---</a:t>
            </a:r>
          </a:p>
          <a:p>
            <a:pPr algn="ctr"/>
            <a:endParaRPr lang="en-GB" i="1" dirty="0">
              <a:solidFill>
                <a:schemeClr val="bg1"/>
              </a:solidFill>
            </a:endParaRPr>
          </a:p>
          <a:p>
            <a:pPr algn="ctr"/>
            <a:r>
              <a:rPr lang="en-GB" i="1" dirty="0">
                <a:solidFill>
                  <a:schemeClr val="bg1"/>
                </a:solidFill>
              </a:rPr>
              <a:t>Oracle - </a:t>
            </a:r>
            <a:r>
              <a:rPr lang="en-GB" dirty="0">
                <a:solidFill>
                  <a:schemeClr val="bg1"/>
                </a:solidFill>
              </a:rPr>
              <a:t>Moving Critical Applications to the Cloud</a:t>
            </a:r>
          </a:p>
        </p:txBody>
      </p:sp>
      <p:sp>
        <p:nvSpPr>
          <p:cNvPr id="8" name="Slide Number Placeholder 5">
            <a:extLst>
              <a:ext uri="{FF2B5EF4-FFF2-40B4-BE49-F238E27FC236}">
                <a16:creationId xmlns:a16="http://schemas.microsoft.com/office/drawing/2014/main" id="{9B83DABB-335B-F345-B100-9D8F2A9D687D}"/>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43</a:t>
            </a:fld>
            <a:endParaRPr lang="pt-PT" dirty="0"/>
          </a:p>
        </p:txBody>
      </p:sp>
    </p:spTree>
    <p:extLst>
      <p:ext uri="{BB962C8B-B14F-4D97-AF65-F5344CB8AC3E}">
        <p14:creationId xmlns:p14="http://schemas.microsoft.com/office/powerpoint/2010/main" val="3932283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2" name="TextBox 1">
            <a:extLst>
              <a:ext uri="{FF2B5EF4-FFF2-40B4-BE49-F238E27FC236}">
                <a16:creationId xmlns:a16="http://schemas.microsoft.com/office/drawing/2014/main" id="{6BB2AE8C-8FD3-904E-B09E-33C968795920}"/>
              </a:ext>
            </a:extLst>
          </p:cNvPr>
          <p:cNvSpPr txBox="1"/>
          <p:nvPr/>
        </p:nvSpPr>
        <p:spPr>
          <a:xfrm>
            <a:off x="277394" y="2509594"/>
            <a:ext cx="4438035" cy="3363613"/>
          </a:xfrm>
          <a:prstGeom prst="rect">
            <a:avLst/>
          </a:prstGeom>
          <a:noFill/>
        </p:spPr>
        <p:txBody>
          <a:bodyPr wrap="square" rtlCol="0">
            <a:spAutoFit/>
          </a:bodyPr>
          <a:lstStyle/>
          <a:p>
            <a:pPr>
              <a:lnSpc>
                <a:spcPct val="150000"/>
              </a:lnSpc>
            </a:pPr>
            <a:r>
              <a:rPr lang="en-PT" dirty="0">
                <a:solidFill>
                  <a:schemeClr val="bg1"/>
                </a:solidFill>
              </a:rPr>
              <a:t>Applications runs on a </a:t>
            </a:r>
            <a:r>
              <a:rPr lang="en-PT" b="1" dirty="0">
                <a:solidFill>
                  <a:schemeClr val="bg1"/>
                </a:solidFill>
              </a:rPr>
              <a:t>remote location</a:t>
            </a:r>
            <a:r>
              <a:rPr lang="en-PT" dirty="0">
                <a:solidFill>
                  <a:schemeClr val="bg1"/>
                </a:solidFill>
              </a:rPr>
              <a:t>, sharing several computing stack layers with other applications.</a:t>
            </a:r>
          </a:p>
          <a:p>
            <a:pPr>
              <a:lnSpc>
                <a:spcPct val="150000"/>
              </a:lnSpc>
            </a:pPr>
            <a:endParaRPr lang="en-PT" dirty="0">
              <a:solidFill>
                <a:schemeClr val="bg1"/>
              </a:solidFill>
            </a:endParaRPr>
          </a:p>
          <a:p>
            <a:pPr>
              <a:lnSpc>
                <a:spcPct val="150000"/>
              </a:lnSpc>
            </a:pPr>
            <a:r>
              <a:rPr lang="en-PT" dirty="0">
                <a:solidFill>
                  <a:schemeClr val="bg1"/>
                </a:solidFill>
              </a:rPr>
              <a:t>Also, it runs </a:t>
            </a:r>
            <a:r>
              <a:rPr lang="en-PT" b="1" dirty="0">
                <a:solidFill>
                  <a:schemeClr val="bg1"/>
                </a:solidFill>
              </a:rPr>
              <a:t>plain text data</a:t>
            </a:r>
            <a:r>
              <a:rPr lang="en-PT" dirty="0">
                <a:solidFill>
                  <a:schemeClr val="bg1"/>
                </a:solidFill>
              </a:rPr>
              <a:t> on </a:t>
            </a:r>
            <a:r>
              <a:rPr lang="en-PT" b="1" dirty="0">
                <a:solidFill>
                  <a:schemeClr val="bg1"/>
                </a:solidFill>
              </a:rPr>
              <a:t>unencrypted</a:t>
            </a:r>
            <a:r>
              <a:rPr lang="en-PT" dirty="0">
                <a:solidFill>
                  <a:schemeClr val="bg1"/>
                </a:solidFill>
              </a:rPr>
              <a:t> memory.</a:t>
            </a:r>
          </a:p>
          <a:p>
            <a:pPr>
              <a:lnSpc>
                <a:spcPct val="150000"/>
              </a:lnSpc>
            </a:pPr>
            <a:endParaRPr lang="en-PT" dirty="0">
              <a:solidFill>
                <a:schemeClr val="bg1"/>
              </a:solidFill>
            </a:endParaRPr>
          </a:p>
          <a:p>
            <a:pPr>
              <a:lnSpc>
                <a:spcPct val="150000"/>
              </a:lnSpc>
            </a:pPr>
            <a:r>
              <a:rPr lang="en-PT" dirty="0">
                <a:solidFill>
                  <a:schemeClr val="bg1"/>
                </a:solidFill>
              </a:rPr>
              <a:t>Opens several attack vectors:</a:t>
            </a:r>
          </a:p>
        </p:txBody>
      </p:sp>
      <p:sp>
        <p:nvSpPr>
          <p:cNvPr id="19" name="Slide Number Placeholder 5">
            <a:extLst>
              <a:ext uri="{FF2B5EF4-FFF2-40B4-BE49-F238E27FC236}">
                <a16:creationId xmlns:a16="http://schemas.microsoft.com/office/drawing/2014/main" id="{254E18FC-D2E6-7144-8634-789BBAED19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44</a:t>
            </a:fld>
            <a:endParaRPr lang="pt-PT" dirty="0"/>
          </a:p>
        </p:txBody>
      </p:sp>
    </p:spTree>
    <p:extLst>
      <p:ext uri="{BB962C8B-B14F-4D97-AF65-F5344CB8AC3E}">
        <p14:creationId xmlns:p14="http://schemas.microsoft.com/office/powerpoint/2010/main" val="952266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5243E0-81A5-BA43-A220-2FFB556976C1}"/>
              </a:ext>
            </a:extLst>
          </p:cNvPr>
          <p:cNvSpPr txBox="1"/>
          <p:nvPr/>
        </p:nvSpPr>
        <p:spPr>
          <a:xfrm>
            <a:off x="2131205" y="2342420"/>
            <a:ext cx="1422184" cy="461665"/>
          </a:xfrm>
          <a:prstGeom prst="rect">
            <a:avLst/>
          </a:prstGeom>
          <a:noFill/>
        </p:spPr>
        <p:txBody>
          <a:bodyPr wrap="none" rtlCol="0">
            <a:spAutoFit/>
          </a:bodyPr>
          <a:lstStyle/>
          <a:p>
            <a:r>
              <a:rPr lang="en-PT" sz="2400" dirty="0">
                <a:solidFill>
                  <a:schemeClr val="bg1"/>
                </a:solidFill>
              </a:rPr>
              <a:t>Problem</a:t>
            </a:r>
          </a:p>
        </p:txBody>
      </p:sp>
      <p:cxnSp>
        <p:nvCxnSpPr>
          <p:cNvPr id="6" name="Straight Connector 5">
            <a:extLst>
              <a:ext uri="{FF2B5EF4-FFF2-40B4-BE49-F238E27FC236}">
                <a16:creationId xmlns:a16="http://schemas.microsoft.com/office/drawing/2014/main" id="{E6F851F9-EF8C-9248-A22B-99EB4A7BC006}"/>
              </a:ext>
            </a:extLst>
          </p:cNvPr>
          <p:cNvCxnSpPr>
            <a:cxnSpLocks/>
          </p:cNvCxnSpPr>
          <p:nvPr/>
        </p:nvCxnSpPr>
        <p:spPr>
          <a:xfrm>
            <a:off x="5121965" y="2573252"/>
            <a:ext cx="0" cy="40462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B2027E-F8E6-B345-BE9B-1DA677763ADD}"/>
              </a:ext>
            </a:extLst>
          </p:cNvPr>
          <p:cNvSpPr txBox="1"/>
          <p:nvPr/>
        </p:nvSpPr>
        <p:spPr>
          <a:xfrm>
            <a:off x="5753409" y="2378641"/>
            <a:ext cx="2728632" cy="461665"/>
          </a:xfrm>
          <a:prstGeom prst="rect">
            <a:avLst/>
          </a:prstGeom>
          <a:noFill/>
        </p:spPr>
        <p:txBody>
          <a:bodyPr wrap="none" rtlCol="0">
            <a:spAutoFit/>
          </a:bodyPr>
          <a:lstStyle/>
          <a:p>
            <a:r>
              <a:rPr lang="en-PT" sz="2400" dirty="0">
                <a:solidFill>
                  <a:schemeClr val="bg1"/>
                </a:solidFill>
              </a:rPr>
              <a:t>Adversary Model</a:t>
            </a:r>
          </a:p>
        </p:txBody>
      </p:sp>
      <p:sp>
        <p:nvSpPr>
          <p:cNvPr id="10" name="TextBox 9">
            <a:extLst>
              <a:ext uri="{FF2B5EF4-FFF2-40B4-BE49-F238E27FC236}">
                <a16:creationId xmlns:a16="http://schemas.microsoft.com/office/drawing/2014/main" id="{5405E976-A4EF-0847-9632-1BAB3C9C9C0C}"/>
              </a:ext>
            </a:extLst>
          </p:cNvPr>
          <p:cNvSpPr txBox="1"/>
          <p:nvPr/>
        </p:nvSpPr>
        <p:spPr>
          <a:xfrm>
            <a:off x="1236853" y="3558856"/>
            <a:ext cx="1741182" cy="369332"/>
          </a:xfrm>
          <a:prstGeom prst="rect">
            <a:avLst/>
          </a:prstGeom>
          <a:noFill/>
        </p:spPr>
        <p:txBody>
          <a:bodyPr wrap="none" rtlCol="0">
            <a:spAutoFit/>
          </a:bodyPr>
          <a:lstStyle/>
          <a:p>
            <a:r>
              <a:rPr lang="en-PT" dirty="0">
                <a:solidFill>
                  <a:schemeClr val="bg1"/>
                </a:solidFill>
              </a:rPr>
              <a:t>Insider Threats</a:t>
            </a:r>
          </a:p>
        </p:txBody>
      </p:sp>
      <p:sp>
        <p:nvSpPr>
          <p:cNvPr id="11" name="Rectangle 10">
            <a:extLst>
              <a:ext uri="{FF2B5EF4-FFF2-40B4-BE49-F238E27FC236}">
                <a16:creationId xmlns:a16="http://schemas.microsoft.com/office/drawing/2014/main" id="{68878A2F-A94E-D046-904D-118F832F2068}"/>
              </a:ext>
            </a:extLst>
          </p:cNvPr>
          <p:cNvSpPr/>
          <p:nvPr/>
        </p:nvSpPr>
        <p:spPr>
          <a:xfrm>
            <a:off x="5753409" y="3420357"/>
            <a:ext cx="6096000" cy="646331"/>
          </a:xfrm>
          <a:prstGeom prst="rect">
            <a:avLst/>
          </a:prstGeom>
        </p:spPr>
        <p:txBody>
          <a:bodyPr>
            <a:spAutoFit/>
          </a:bodyPr>
          <a:lstStyle/>
          <a:p>
            <a:r>
              <a:rPr lang="en-GB" dirty="0">
                <a:solidFill>
                  <a:schemeClr val="bg1"/>
                </a:solidFill>
              </a:rPr>
              <a:t>Honest but Curious model, negligent employee, exploited employee, malicious insiders</a:t>
            </a:r>
            <a:endParaRPr lang="en-PT" dirty="0">
              <a:solidFill>
                <a:schemeClr val="bg1"/>
              </a:solidFill>
            </a:endParaRPr>
          </a:p>
        </p:txBody>
      </p:sp>
      <p:sp>
        <p:nvSpPr>
          <p:cNvPr id="12" name="TextBox 11">
            <a:extLst>
              <a:ext uri="{FF2B5EF4-FFF2-40B4-BE49-F238E27FC236}">
                <a16:creationId xmlns:a16="http://schemas.microsoft.com/office/drawing/2014/main" id="{BBEF81F9-DC67-0743-929B-806DF831D84B}"/>
              </a:ext>
            </a:extLst>
          </p:cNvPr>
          <p:cNvSpPr txBox="1"/>
          <p:nvPr/>
        </p:nvSpPr>
        <p:spPr>
          <a:xfrm>
            <a:off x="1236853" y="4790548"/>
            <a:ext cx="3587842" cy="369332"/>
          </a:xfrm>
          <a:prstGeom prst="rect">
            <a:avLst/>
          </a:prstGeom>
          <a:noFill/>
        </p:spPr>
        <p:txBody>
          <a:bodyPr wrap="none" rtlCol="0">
            <a:spAutoFit/>
          </a:bodyPr>
          <a:lstStyle/>
          <a:p>
            <a:r>
              <a:rPr lang="en-PT" dirty="0">
                <a:solidFill>
                  <a:schemeClr val="bg1"/>
                </a:solidFill>
              </a:rPr>
              <a:t>Large trusted Computing Base</a:t>
            </a:r>
          </a:p>
        </p:txBody>
      </p:sp>
      <p:sp>
        <p:nvSpPr>
          <p:cNvPr id="13" name="TextBox 12">
            <a:extLst>
              <a:ext uri="{FF2B5EF4-FFF2-40B4-BE49-F238E27FC236}">
                <a16:creationId xmlns:a16="http://schemas.microsoft.com/office/drawing/2014/main" id="{7E53C732-4B8E-664C-A7CB-857F45B53106}"/>
              </a:ext>
            </a:extLst>
          </p:cNvPr>
          <p:cNvSpPr txBox="1"/>
          <p:nvPr/>
        </p:nvSpPr>
        <p:spPr>
          <a:xfrm>
            <a:off x="1236853" y="5948906"/>
            <a:ext cx="2866490" cy="369332"/>
          </a:xfrm>
          <a:prstGeom prst="rect">
            <a:avLst/>
          </a:prstGeom>
          <a:noFill/>
        </p:spPr>
        <p:txBody>
          <a:bodyPr wrap="none" rtlCol="0">
            <a:spAutoFit/>
          </a:bodyPr>
          <a:lstStyle/>
          <a:p>
            <a:r>
              <a:rPr lang="en-PT" dirty="0">
                <a:solidFill>
                  <a:schemeClr val="bg1"/>
                </a:solidFill>
              </a:rPr>
              <a:t>Performance vs Security</a:t>
            </a:r>
          </a:p>
        </p:txBody>
      </p:sp>
      <p:sp>
        <p:nvSpPr>
          <p:cNvPr id="14" name="TextBox 13">
            <a:extLst>
              <a:ext uri="{FF2B5EF4-FFF2-40B4-BE49-F238E27FC236}">
                <a16:creationId xmlns:a16="http://schemas.microsoft.com/office/drawing/2014/main" id="{2BB7911F-3028-614D-BC8B-B9653AC6F8DA}"/>
              </a:ext>
            </a:extLst>
          </p:cNvPr>
          <p:cNvSpPr txBox="1"/>
          <p:nvPr/>
        </p:nvSpPr>
        <p:spPr>
          <a:xfrm>
            <a:off x="5753409" y="4458831"/>
            <a:ext cx="5667120" cy="1200329"/>
          </a:xfrm>
          <a:prstGeom prst="rect">
            <a:avLst/>
          </a:prstGeom>
          <a:noFill/>
        </p:spPr>
        <p:txBody>
          <a:bodyPr wrap="square" rtlCol="0">
            <a:spAutoFit/>
          </a:bodyPr>
          <a:lstStyle/>
          <a:p>
            <a:r>
              <a:rPr lang="en-GB" dirty="0">
                <a:solidFill>
                  <a:schemeClr val="bg1"/>
                </a:solidFill>
              </a:rPr>
              <a:t>Attacker capable of compromising the system through another application installed on the same system or malicious code existent or injected in the OS or OS hypervisor layers </a:t>
            </a:r>
            <a:endParaRPr lang="en-GB" dirty="0">
              <a:solidFill>
                <a:schemeClr val="bg1"/>
              </a:solidFill>
              <a:effectLst/>
            </a:endParaRPr>
          </a:p>
        </p:txBody>
      </p:sp>
      <p:cxnSp>
        <p:nvCxnSpPr>
          <p:cNvPr id="15" name="Straight Connector 14">
            <a:extLst>
              <a:ext uri="{FF2B5EF4-FFF2-40B4-BE49-F238E27FC236}">
                <a16:creationId xmlns:a16="http://schemas.microsoft.com/office/drawing/2014/main" id="{A4A144CA-7D5F-A142-864C-860AECE23AC5}"/>
              </a:ext>
            </a:extLst>
          </p:cNvPr>
          <p:cNvCxnSpPr>
            <a:cxnSpLocks/>
          </p:cNvCxnSpPr>
          <p:nvPr/>
        </p:nvCxnSpPr>
        <p:spPr>
          <a:xfrm>
            <a:off x="795130" y="3001617"/>
            <a:ext cx="107541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46046E-FAD6-CD48-9EAF-29E4072C8FB6}"/>
              </a:ext>
            </a:extLst>
          </p:cNvPr>
          <p:cNvSpPr txBox="1"/>
          <p:nvPr/>
        </p:nvSpPr>
        <p:spPr>
          <a:xfrm>
            <a:off x="5753409" y="5948906"/>
            <a:ext cx="4940776" cy="369332"/>
          </a:xfrm>
          <a:prstGeom prst="rect">
            <a:avLst/>
          </a:prstGeom>
          <a:noFill/>
        </p:spPr>
        <p:txBody>
          <a:bodyPr wrap="none" rtlCol="0">
            <a:spAutoFit/>
          </a:bodyPr>
          <a:lstStyle/>
          <a:p>
            <a:r>
              <a:rPr lang="en-PT" dirty="0">
                <a:solidFill>
                  <a:schemeClr val="bg1"/>
                </a:solidFill>
              </a:rPr>
              <a:t>Secure Memory and Encrypted File System</a:t>
            </a:r>
          </a:p>
        </p:txBody>
      </p:sp>
      <p:sp>
        <p:nvSpPr>
          <p:cNvPr id="8" name="Slide Number Placeholder 7">
            <a:extLst>
              <a:ext uri="{FF2B5EF4-FFF2-40B4-BE49-F238E27FC236}">
                <a16:creationId xmlns:a16="http://schemas.microsoft.com/office/drawing/2014/main" id="{CD5C4167-E7C0-2142-BC37-008C850E69DC}"/>
              </a:ext>
            </a:extLst>
          </p:cNvPr>
          <p:cNvSpPr>
            <a:spLocks noGrp="1"/>
          </p:cNvSpPr>
          <p:nvPr>
            <p:ph type="sldNum" sz="quarter" idx="12"/>
          </p:nvPr>
        </p:nvSpPr>
        <p:spPr/>
        <p:txBody>
          <a:bodyPr/>
          <a:lstStyle/>
          <a:p>
            <a:fld id="{A9135C31-6AD0-CA46-9D97-A5A6BD1305E0}" type="slidenum">
              <a:rPr lang="pt-PT" smtClean="0"/>
              <a:t>45</a:t>
            </a:fld>
            <a:endParaRPr lang="pt-PT"/>
          </a:p>
        </p:txBody>
      </p:sp>
    </p:spTree>
    <p:extLst>
      <p:ext uri="{BB962C8B-B14F-4D97-AF65-F5344CB8AC3E}">
        <p14:creationId xmlns:p14="http://schemas.microsoft.com/office/powerpoint/2010/main" val="3184285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6C1B7C-8134-B341-98E1-5C6E59A86CD6}"/>
              </a:ext>
            </a:extLst>
          </p:cNvPr>
          <p:cNvSpPr txBox="1"/>
          <p:nvPr/>
        </p:nvSpPr>
        <p:spPr>
          <a:xfrm>
            <a:off x="1194489" y="2521131"/>
            <a:ext cx="1739579" cy="369332"/>
          </a:xfrm>
          <a:prstGeom prst="rect">
            <a:avLst/>
          </a:prstGeom>
          <a:noFill/>
        </p:spPr>
        <p:txBody>
          <a:bodyPr wrap="none" rtlCol="0">
            <a:spAutoFit/>
          </a:bodyPr>
          <a:lstStyle/>
          <a:p>
            <a:r>
              <a:rPr lang="en-PT" dirty="0">
                <a:solidFill>
                  <a:schemeClr val="bg1"/>
                </a:solidFill>
              </a:rPr>
              <a:t>Direct attacks</a:t>
            </a:r>
          </a:p>
        </p:txBody>
      </p:sp>
      <p:sp>
        <p:nvSpPr>
          <p:cNvPr id="16" name="TextBox 15">
            <a:extLst>
              <a:ext uri="{FF2B5EF4-FFF2-40B4-BE49-F238E27FC236}">
                <a16:creationId xmlns:a16="http://schemas.microsoft.com/office/drawing/2014/main" id="{859A89E2-0EBA-084C-9C71-9B8B0B05258D}"/>
              </a:ext>
            </a:extLst>
          </p:cNvPr>
          <p:cNvSpPr txBox="1"/>
          <p:nvPr/>
        </p:nvSpPr>
        <p:spPr>
          <a:xfrm>
            <a:off x="8348580" y="2521131"/>
            <a:ext cx="2018501" cy="369332"/>
          </a:xfrm>
          <a:prstGeom prst="rect">
            <a:avLst/>
          </a:prstGeom>
          <a:noFill/>
        </p:spPr>
        <p:txBody>
          <a:bodyPr wrap="none" rtlCol="0">
            <a:spAutoFit/>
          </a:bodyPr>
          <a:lstStyle/>
          <a:p>
            <a:r>
              <a:rPr lang="en-PT" dirty="0">
                <a:solidFill>
                  <a:schemeClr val="bg1"/>
                </a:solidFill>
              </a:rPr>
              <a:t>Undirect attacks</a:t>
            </a:r>
          </a:p>
        </p:txBody>
      </p:sp>
      <p:sp>
        <p:nvSpPr>
          <p:cNvPr id="8" name="TextBox 7">
            <a:extLst>
              <a:ext uri="{FF2B5EF4-FFF2-40B4-BE49-F238E27FC236}">
                <a16:creationId xmlns:a16="http://schemas.microsoft.com/office/drawing/2014/main" id="{ED2F0EA6-B994-0644-8CC1-92971AD2CDC8}"/>
              </a:ext>
            </a:extLst>
          </p:cNvPr>
          <p:cNvSpPr txBox="1"/>
          <p:nvPr/>
        </p:nvSpPr>
        <p:spPr>
          <a:xfrm>
            <a:off x="189195" y="4078706"/>
            <a:ext cx="3701654" cy="2031325"/>
          </a:xfrm>
          <a:prstGeom prst="rect">
            <a:avLst/>
          </a:prstGeom>
          <a:noFill/>
        </p:spPr>
        <p:txBody>
          <a:bodyPr wrap="none" rtlCol="0">
            <a:spAutoFit/>
          </a:bodyPr>
          <a:lstStyle/>
          <a:p>
            <a:r>
              <a:rPr lang="en-PT" dirty="0">
                <a:solidFill>
                  <a:schemeClr val="bg1"/>
                </a:solidFill>
              </a:rPr>
              <a:t>Internal:</a:t>
            </a:r>
          </a:p>
          <a:p>
            <a:endParaRPr lang="en-PT" dirty="0">
              <a:solidFill>
                <a:schemeClr val="bg1"/>
              </a:solidFill>
            </a:endParaRPr>
          </a:p>
          <a:p>
            <a:r>
              <a:rPr lang="en-PT" dirty="0">
                <a:solidFill>
                  <a:schemeClr val="bg1"/>
                </a:solidFill>
              </a:rPr>
              <a:t>Physical Access</a:t>
            </a:r>
          </a:p>
          <a:p>
            <a:r>
              <a:rPr lang="en-PT" dirty="0">
                <a:solidFill>
                  <a:schemeClr val="bg1"/>
                </a:solidFill>
              </a:rPr>
              <a:t>Memory Monitorization</a:t>
            </a:r>
          </a:p>
          <a:p>
            <a:endParaRPr lang="en-PT" dirty="0">
              <a:solidFill>
                <a:schemeClr val="bg1"/>
              </a:solidFill>
            </a:endParaRPr>
          </a:p>
          <a:p>
            <a:r>
              <a:rPr lang="en-GB" dirty="0">
                <a:solidFill>
                  <a:schemeClr val="bg1"/>
                </a:solidFill>
              </a:rPr>
              <a:t>b</a:t>
            </a:r>
            <a:r>
              <a:rPr lang="en-PT" dirty="0">
                <a:solidFill>
                  <a:schemeClr val="bg1"/>
                </a:solidFill>
              </a:rPr>
              <a:t>y Exploited/Balckmailed Func.</a:t>
            </a:r>
          </a:p>
          <a:p>
            <a:r>
              <a:rPr lang="en-PT" dirty="0">
                <a:solidFill>
                  <a:schemeClr val="bg1"/>
                </a:solidFill>
              </a:rPr>
              <a:t>Breaking confidentiality</a:t>
            </a:r>
          </a:p>
        </p:txBody>
      </p:sp>
      <p:sp>
        <p:nvSpPr>
          <p:cNvPr id="17" name="TextBox 16">
            <a:extLst>
              <a:ext uri="{FF2B5EF4-FFF2-40B4-BE49-F238E27FC236}">
                <a16:creationId xmlns:a16="http://schemas.microsoft.com/office/drawing/2014/main" id="{3E78DB6C-D8AA-384D-A6EE-4C63A75765C8}"/>
              </a:ext>
            </a:extLst>
          </p:cNvPr>
          <p:cNvSpPr txBox="1"/>
          <p:nvPr/>
        </p:nvSpPr>
        <p:spPr>
          <a:xfrm>
            <a:off x="4088719" y="4078706"/>
            <a:ext cx="2007281" cy="1200329"/>
          </a:xfrm>
          <a:prstGeom prst="rect">
            <a:avLst/>
          </a:prstGeom>
          <a:noFill/>
        </p:spPr>
        <p:txBody>
          <a:bodyPr wrap="none" rtlCol="0">
            <a:spAutoFit/>
          </a:bodyPr>
          <a:lstStyle/>
          <a:p>
            <a:r>
              <a:rPr lang="en-PT" dirty="0">
                <a:solidFill>
                  <a:schemeClr val="bg1"/>
                </a:solidFill>
              </a:rPr>
              <a:t>External:</a:t>
            </a:r>
          </a:p>
          <a:p>
            <a:endParaRPr lang="en-PT" dirty="0">
              <a:solidFill>
                <a:schemeClr val="bg1"/>
              </a:solidFill>
            </a:endParaRPr>
          </a:p>
          <a:p>
            <a:r>
              <a:rPr lang="en-PT" dirty="0">
                <a:solidFill>
                  <a:schemeClr val="bg1"/>
                </a:solidFill>
              </a:rPr>
              <a:t>Communication</a:t>
            </a:r>
          </a:p>
          <a:p>
            <a:r>
              <a:rPr lang="en-PT" dirty="0">
                <a:solidFill>
                  <a:schemeClr val="bg1"/>
                </a:solidFill>
              </a:rPr>
              <a:t>Data in transit</a:t>
            </a:r>
          </a:p>
        </p:txBody>
      </p:sp>
      <p:sp>
        <p:nvSpPr>
          <p:cNvPr id="21" name="TextBox 20">
            <a:extLst>
              <a:ext uri="{FF2B5EF4-FFF2-40B4-BE49-F238E27FC236}">
                <a16:creationId xmlns:a16="http://schemas.microsoft.com/office/drawing/2014/main" id="{48ED1E98-A772-7B4F-8C56-5E79546B7786}"/>
              </a:ext>
            </a:extLst>
          </p:cNvPr>
          <p:cNvSpPr txBox="1"/>
          <p:nvPr/>
        </p:nvSpPr>
        <p:spPr>
          <a:xfrm>
            <a:off x="7230981" y="4078707"/>
            <a:ext cx="4793300" cy="923330"/>
          </a:xfrm>
          <a:prstGeom prst="rect">
            <a:avLst/>
          </a:prstGeom>
          <a:noFill/>
        </p:spPr>
        <p:txBody>
          <a:bodyPr wrap="none" rtlCol="0">
            <a:spAutoFit/>
          </a:bodyPr>
          <a:lstStyle/>
          <a:p>
            <a:r>
              <a:rPr lang="en-PT" dirty="0">
                <a:solidFill>
                  <a:schemeClr val="bg1"/>
                </a:solidFill>
              </a:rPr>
              <a:t>Exploited/Buggy external software</a:t>
            </a:r>
          </a:p>
          <a:p>
            <a:r>
              <a:rPr lang="en-PT" dirty="0">
                <a:solidFill>
                  <a:schemeClr val="bg1"/>
                </a:solidFill>
              </a:rPr>
              <a:t>Beeing OS, hypervisor or even other apps</a:t>
            </a:r>
          </a:p>
          <a:p>
            <a:r>
              <a:rPr lang="en-GB" dirty="0">
                <a:solidFill>
                  <a:schemeClr val="bg1"/>
                </a:solidFill>
              </a:rPr>
              <a:t>I</a:t>
            </a:r>
            <a:r>
              <a:rPr lang="en-PT" dirty="0">
                <a:solidFill>
                  <a:schemeClr val="bg1"/>
                </a:solidFill>
              </a:rPr>
              <a:t>nstalled on the same physical machine</a:t>
            </a:r>
          </a:p>
        </p:txBody>
      </p:sp>
      <p:sp>
        <p:nvSpPr>
          <p:cNvPr id="6" name="Slide Number Placeholder 5">
            <a:extLst>
              <a:ext uri="{FF2B5EF4-FFF2-40B4-BE49-F238E27FC236}">
                <a16:creationId xmlns:a16="http://schemas.microsoft.com/office/drawing/2014/main" id="{55D1C32C-BA43-E04F-8342-59C27A271E48}"/>
              </a:ext>
            </a:extLst>
          </p:cNvPr>
          <p:cNvSpPr>
            <a:spLocks noGrp="1"/>
          </p:cNvSpPr>
          <p:nvPr>
            <p:ph type="sldNum" sz="quarter" idx="12"/>
          </p:nvPr>
        </p:nvSpPr>
        <p:spPr/>
        <p:txBody>
          <a:bodyPr/>
          <a:lstStyle/>
          <a:p>
            <a:fld id="{A9135C31-6AD0-CA46-9D97-A5A6BD1305E0}" type="slidenum">
              <a:rPr lang="pt-PT" smtClean="0"/>
              <a:t>46</a:t>
            </a:fld>
            <a:endParaRPr lang="pt-PT"/>
          </a:p>
        </p:txBody>
      </p:sp>
    </p:spTree>
    <p:extLst>
      <p:ext uri="{BB962C8B-B14F-4D97-AF65-F5344CB8AC3E}">
        <p14:creationId xmlns:p14="http://schemas.microsoft.com/office/powerpoint/2010/main" val="1114257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pic>
        <p:nvPicPr>
          <p:cNvPr id="19" name="Graphic 18" descr="Devil face with solid fill with solid fill">
            <a:extLst>
              <a:ext uri="{FF2B5EF4-FFF2-40B4-BE49-F238E27FC236}">
                <a16:creationId xmlns:a16="http://schemas.microsoft.com/office/drawing/2014/main" id="{B5CF5944-9BCE-7140-8060-544342D75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6214847" y="2742102"/>
            <a:ext cx="670376" cy="369332"/>
          </a:xfrm>
          <a:prstGeom prst="rect">
            <a:avLst/>
          </a:prstGeom>
          <a:noFill/>
        </p:spPr>
        <p:txBody>
          <a:bodyPr wrap="none" rtlCol="0">
            <a:spAutoFit/>
          </a:bodyPr>
          <a:lstStyle/>
          <a:p>
            <a:r>
              <a:rPr lang="en-PT" dirty="0">
                <a:solidFill>
                  <a:schemeClr val="bg1"/>
                </a:solidFill>
              </a:rPr>
              <a:t>App</a:t>
            </a:r>
          </a:p>
        </p:txBody>
      </p:sp>
      <p:pic>
        <p:nvPicPr>
          <p:cNvPr id="29" name="Graphic 28" descr="Devil face with solid fill with solid fill">
            <a:extLst>
              <a:ext uri="{FF2B5EF4-FFF2-40B4-BE49-F238E27FC236}">
                <a16:creationId xmlns:a16="http://schemas.microsoft.com/office/drawing/2014/main" id="{8B15FE30-4545-3F4A-ACC7-4F324BF7F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8CDA8CD0-A60A-3C48-97E2-060B533224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36" name="Left Arrow 35">
            <a:extLst>
              <a:ext uri="{FF2B5EF4-FFF2-40B4-BE49-F238E27FC236}">
                <a16:creationId xmlns:a16="http://schemas.microsoft.com/office/drawing/2014/main" id="{08917DD0-D39A-1A4C-8750-EDF5A8B038CF}"/>
              </a:ext>
            </a:extLst>
          </p:cNvPr>
          <p:cNvSpPr/>
          <p:nvPr/>
        </p:nvSpPr>
        <p:spPr>
          <a:xfrm>
            <a:off x="7694700" y="272182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7" name="Graphic 36" descr="Devil face with solid fill with solid fill">
            <a:extLst>
              <a:ext uri="{FF2B5EF4-FFF2-40B4-BE49-F238E27FC236}">
                <a16:creationId xmlns:a16="http://schemas.microsoft.com/office/drawing/2014/main" id="{6C11491B-F5D1-B041-B88E-5671CDB60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51827" y="3888159"/>
            <a:ext cx="914400" cy="914400"/>
          </a:xfrm>
          <a:prstGeom prst="rect">
            <a:avLst/>
          </a:prstGeom>
        </p:spPr>
      </p:pic>
      <p:sp>
        <p:nvSpPr>
          <p:cNvPr id="38" name="Left Arrow 37">
            <a:extLst>
              <a:ext uri="{FF2B5EF4-FFF2-40B4-BE49-F238E27FC236}">
                <a16:creationId xmlns:a16="http://schemas.microsoft.com/office/drawing/2014/main" id="{2E6D5488-DD3A-974A-881A-881787BE79B2}"/>
              </a:ext>
            </a:extLst>
          </p:cNvPr>
          <p:cNvSpPr/>
          <p:nvPr/>
        </p:nvSpPr>
        <p:spPr>
          <a:xfrm rot="5400000">
            <a:off x="3553473" y="3301657"/>
            <a:ext cx="665507" cy="3179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cxnSp>
        <p:nvCxnSpPr>
          <p:cNvPr id="40" name="Straight Connector 39">
            <a:extLst>
              <a:ext uri="{FF2B5EF4-FFF2-40B4-BE49-F238E27FC236}">
                <a16:creationId xmlns:a16="http://schemas.microsoft.com/office/drawing/2014/main" id="{BA77C3B6-7F69-F448-A75D-71BEF0CEE311}"/>
              </a:ext>
            </a:extLst>
          </p:cNvPr>
          <p:cNvCxnSpPr/>
          <p:nvPr/>
        </p:nvCxnSpPr>
        <p:spPr>
          <a:xfrm>
            <a:off x="2573867" y="2698598"/>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0E37A46-9E0F-0D40-B6A7-6A74B1A1F5FA}"/>
              </a:ext>
            </a:extLst>
          </p:cNvPr>
          <p:cNvCxnSpPr/>
          <p:nvPr/>
        </p:nvCxnSpPr>
        <p:spPr>
          <a:xfrm>
            <a:off x="2573867" y="2882166"/>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3" name="Graphic 42" descr="Lock with solid fill">
            <a:extLst>
              <a:ext uri="{FF2B5EF4-FFF2-40B4-BE49-F238E27FC236}">
                <a16:creationId xmlns:a16="http://schemas.microsoft.com/office/drawing/2014/main" id="{337D266A-91F7-5E46-8426-AEFA65673E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05989" y="2447074"/>
            <a:ext cx="617542" cy="617542"/>
          </a:xfrm>
          <a:prstGeom prst="rect">
            <a:avLst/>
          </a:prstGeom>
        </p:spPr>
      </p:pic>
      <p:sp>
        <p:nvSpPr>
          <p:cNvPr id="45" name="Left Arrow 44">
            <a:extLst>
              <a:ext uri="{FF2B5EF4-FFF2-40B4-BE49-F238E27FC236}">
                <a16:creationId xmlns:a16="http://schemas.microsoft.com/office/drawing/2014/main" id="{5193F399-41A7-FF4F-B8C4-21B168ABEBCD}"/>
              </a:ext>
            </a:extLst>
          </p:cNvPr>
          <p:cNvSpPr/>
          <p:nvPr/>
        </p:nvSpPr>
        <p:spPr>
          <a:xfrm>
            <a:off x="8490523" y="571187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50" name="TextBox 49">
            <a:extLst>
              <a:ext uri="{FF2B5EF4-FFF2-40B4-BE49-F238E27FC236}">
                <a16:creationId xmlns:a16="http://schemas.microsoft.com/office/drawing/2014/main" id="{4AAA8C4A-2E1C-F845-9349-3CB5594436F3}"/>
              </a:ext>
            </a:extLst>
          </p:cNvPr>
          <p:cNvSpPr txBox="1"/>
          <p:nvPr/>
        </p:nvSpPr>
        <p:spPr>
          <a:xfrm>
            <a:off x="525517" y="4939741"/>
            <a:ext cx="1792478" cy="1147622"/>
          </a:xfrm>
          <a:prstGeom prst="rect">
            <a:avLst/>
          </a:prstGeom>
          <a:noFill/>
        </p:spPr>
        <p:txBody>
          <a:bodyPr wrap="none" rtlCol="0">
            <a:spAutoFit/>
          </a:bodyPr>
          <a:lstStyle/>
          <a:p>
            <a:r>
              <a:rPr lang="en-PT" b="1" dirty="0">
                <a:solidFill>
                  <a:schemeClr val="bg1"/>
                </a:solidFill>
              </a:rPr>
              <a:t>Data in Transit:</a:t>
            </a:r>
          </a:p>
          <a:p>
            <a:pPr marL="285750" indent="-285750">
              <a:lnSpc>
                <a:spcPct val="150000"/>
              </a:lnSpc>
              <a:buFont typeface="Arial" panose="020B0604020202020204" pitchFamily="34" charset="0"/>
              <a:buChar char="•"/>
            </a:pPr>
            <a:r>
              <a:rPr lang="en-PT" dirty="0">
                <a:solidFill>
                  <a:schemeClr val="bg1"/>
                </a:solidFill>
              </a:rPr>
              <a:t>External</a:t>
            </a:r>
          </a:p>
          <a:p>
            <a:pPr marL="285750" indent="-285750">
              <a:lnSpc>
                <a:spcPct val="150000"/>
              </a:lnSpc>
              <a:buFont typeface="Arial" panose="020B0604020202020204" pitchFamily="34" charset="0"/>
              <a:buChar char="•"/>
            </a:pPr>
            <a:r>
              <a:rPr lang="en-PT" dirty="0">
                <a:solidFill>
                  <a:schemeClr val="bg1"/>
                </a:solidFill>
              </a:rPr>
              <a:t>Internal </a:t>
            </a:r>
          </a:p>
        </p:txBody>
      </p:sp>
      <p:pic>
        <p:nvPicPr>
          <p:cNvPr id="52" name="Graphic 51" descr="User with solid fill">
            <a:extLst>
              <a:ext uri="{FF2B5EF4-FFF2-40B4-BE49-F238E27FC236}">
                <a16:creationId xmlns:a16="http://schemas.microsoft.com/office/drawing/2014/main" id="{861B8774-EAC2-224E-99A5-BFB65D88B3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1200" y="2318400"/>
            <a:ext cx="914400" cy="914400"/>
          </a:xfrm>
          <a:prstGeom prst="rect">
            <a:avLst/>
          </a:prstGeom>
        </p:spPr>
      </p:pic>
      <p:sp>
        <p:nvSpPr>
          <p:cNvPr id="30" name="Left Arrow 29">
            <a:extLst>
              <a:ext uri="{FF2B5EF4-FFF2-40B4-BE49-F238E27FC236}">
                <a16:creationId xmlns:a16="http://schemas.microsoft.com/office/drawing/2014/main" id="{A403A612-FEF6-CD4E-89A8-2E4690ECA764}"/>
              </a:ext>
            </a:extLst>
          </p:cNvPr>
          <p:cNvSpPr/>
          <p:nvPr/>
        </p:nvSpPr>
        <p:spPr>
          <a:xfrm rot="5400000">
            <a:off x="6186768" y="3371372"/>
            <a:ext cx="656444" cy="37713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E52CDE49-8D08-6440-8FE0-3D850816B04C}"/>
              </a:ext>
            </a:extLst>
          </p:cNvPr>
          <p:cNvSpPr>
            <a:spLocks noGrp="1"/>
          </p:cNvSpPr>
          <p:nvPr>
            <p:ph type="sldNum" sz="quarter" idx="12"/>
          </p:nvPr>
        </p:nvSpPr>
        <p:spPr/>
        <p:txBody>
          <a:bodyPr/>
          <a:lstStyle/>
          <a:p>
            <a:fld id="{A9135C31-6AD0-CA46-9D97-A5A6BD1305E0}" type="slidenum">
              <a:rPr lang="pt-PT" smtClean="0"/>
              <a:t>47</a:t>
            </a:fld>
            <a:endParaRPr lang="pt-PT"/>
          </a:p>
        </p:txBody>
      </p:sp>
    </p:spTree>
    <p:extLst>
      <p:ext uri="{BB962C8B-B14F-4D97-AF65-F5344CB8AC3E}">
        <p14:creationId xmlns:p14="http://schemas.microsoft.com/office/powerpoint/2010/main" val="55299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Dissertatio</a:t>
            </a:r>
            <a:r>
              <a:rPr lang="en-US" sz="4800" dirty="0">
                <a:solidFill>
                  <a:schemeClr val="tx1"/>
                </a:solidFill>
                <a:cs typeface="Arial" panose="020B0604020202020204" pitchFamily="34" charset="0"/>
              </a:rPr>
              <a:t>n 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8B385435-B61A-E842-862E-8F8A4468DF49}"/>
              </a:ext>
            </a:extLst>
          </p:cNvPr>
          <p:cNvGraphicFramePr/>
          <p:nvPr>
            <p:extLst>
              <p:ext uri="{D42A27DB-BD31-4B8C-83A1-F6EECF244321}">
                <p14:modId xmlns:p14="http://schemas.microsoft.com/office/powerpoint/2010/main" val="210918277"/>
              </p:ext>
            </p:extLst>
          </p:nvPr>
        </p:nvGraphicFramePr>
        <p:xfrm>
          <a:off x="397577" y="2047461"/>
          <a:ext cx="11131812" cy="48105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34F4E0AB-0630-9D42-9300-4F104A5C4D75}"/>
              </a:ext>
            </a:extLst>
          </p:cNvPr>
          <p:cNvSpPr>
            <a:spLocks noGrp="1"/>
          </p:cNvSpPr>
          <p:nvPr>
            <p:ph type="sldNum" sz="quarter" idx="12"/>
          </p:nvPr>
        </p:nvSpPr>
        <p:spPr/>
        <p:txBody>
          <a:bodyPr/>
          <a:lstStyle/>
          <a:p>
            <a:fld id="{A9135C31-6AD0-CA46-9D97-A5A6BD1305E0}" type="slidenum">
              <a:rPr lang="pt-PT" smtClean="0"/>
              <a:t>48</a:t>
            </a:fld>
            <a:endParaRPr lang="pt-PT"/>
          </a:p>
        </p:txBody>
      </p:sp>
    </p:spTree>
    <p:extLst>
      <p:ext uri="{BB962C8B-B14F-4D97-AF65-F5344CB8AC3E}">
        <p14:creationId xmlns:p14="http://schemas.microsoft.com/office/powerpoint/2010/main" val="3749679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81BA03-5CE9-F242-AC99-D0B7AEBD7A43}"/>
              </a:ext>
            </a:extLst>
          </p:cNvPr>
          <p:cNvSpPr txBox="1"/>
          <p:nvPr/>
        </p:nvSpPr>
        <p:spPr>
          <a:xfrm>
            <a:off x="698538" y="2681958"/>
            <a:ext cx="5316855" cy="1286121"/>
          </a:xfrm>
          <a:prstGeom prst="rect">
            <a:avLst/>
          </a:prstGeom>
          <a:noFill/>
        </p:spPr>
        <p:txBody>
          <a:bodyPr wrap="square" rtlCol="0">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pic>
        <p:nvPicPr>
          <p:cNvPr id="7" name="Picture 6">
            <a:extLst>
              <a:ext uri="{FF2B5EF4-FFF2-40B4-BE49-F238E27FC236}">
                <a16:creationId xmlns:a16="http://schemas.microsoft.com/office/drawing/2014/main" id="{41D0252C-32C8-4E46-A24D-509D80D11C2E}"/>
              </a:ext>
            </a:extLst>
          </p:cNvPr>
          <p:cNvPicPr>
            <a:picLocks noChangeAspect="1"/>
          </p:cNvPicPr>
          <p:nvPr/>
        </p:nvPicPr>
        <p:blipFill>
          <a:blip r:embed="rId3"/>
          <a:stretch>
            <a:fillRect/>
          </a:stretch>
        </p:blipFill>
        <p:spPr>
          <a:xfrm>
            <a:off x="3101214" y="5319544"/>
            <a:ext cx="1506801" cy="521256"/>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E0440AB0-FE98-E544-ACB5-3286903C1F80}"/>
              </a:ext>
            </a:extLst>
          </p:cNvPr>
          <p:cNvPicPr>
            <a:picLocks noChangeAspect="1"/>
          </p:cNvPicPr>
          <p:nvPr/>
        </p:nvPicPr>
        <p:blipFill>
          <a:blip r:embed="rId4"/>
          <a:stretch>
            <a:fillRect/>
          </a:stretch>
        </p:blipFill>
        <p:spPr>
          <a:xfrm>
            <a:off x="-194250" y="4733157"/>
            <a:ext cx="3031446" cy="1716602"/>
          </a:xfrm>
          <a:prstGeom prst="rect">
            <a:avLst/>
          </a:prstGeom>
        </p:spPr>
      </p:pic>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49</a:t>
            </a:fld>
            <a:endParaRPr lang="pt-PT" dirty="0"/>
          </a:p>
        </p:txBody>
      </p:sp>
      <p:sp>
        <p:nvSpPr>
          <p:cNvPr id="33" name="TextBox 32">
            <a:extLst>
              <a:ext uri="{FF2B5EF4-FFF2-40B4-BE49-F238E27FC236}">
                <a16:creationId xmlns:a16="http://schemas.microsoft.com/office/drawing/2014/main" id="{E5ACA444-8593-5045-B6C5-B527412D7D3B}"/>
              </a:ext>
            </a:extLst>
          </p:cNvPr>
          <p:cNvSpPr txBox="1"/>
          <p:nvPr/>
        </p:nvSpPr>
        <p:spPr>
          <a:xfrm>
            <a:off x="9434938" y="3107339"/>
            <a:ext cx="1486304" cy="369332"/>
          </a:xfrm>
          <a:prstGeom prst="rect">
            <a:avLst/>
          </a:prstGeom>
          <a:noFill/>
        </p:spPr>
        <p:txBody>
          <a:bodyPr wrap="none" rtlCol="0">
            <a:spAutoFit/>
          </a:bodyPr>
          <a:lstStyle/>
          <a:p>
            <a:r>
              <a:rPr lang="en-PT" dirty="0">
                <a:solidFill>
                  <a:schemeClr val="bg1"/>
                </a:solidFill>
              </a:rPr>
              <a:t>Application</a:t>
            </a:r>
          </a:p>
        </p:txBody>
      </p:sp>
      <p:sp>
        <p:nvSpPr>
          <p:cNvPr id="34" name="Rounded Rectangle 33">
            <a:extLst>
              <a:ext uri="{FF2B5EF4-FFF2-40B4-BE49-F238E27FC236}">
                <a16:creationId xmlns:a16="http://schemas.microsoft.com/office/drawing/2014/main" id="{8F19A3B6-5715-5541-9485-A8FCEC923FB4}"/>
              </a:ext>
            </a:extLst>
          </p:cNvPr>
          <p:cNvSpPr/>
          <p:nvPr/>
        </p:nvSpPr>
        <p:spPr>
          <a:xfrm>
            <a:off x="7677093" y="5098128"/>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5" name="TextBox 34">
            <a:extLst>
              <a:ext uri="{FF2B5EF4-FFF2-40B4-BE49-F238E27FC236}">
                <a16:creationId xmlns:a16="http://schemas.microsoft.com/office/drawing/2014/main" id="{949EAA92-D064-4C46-812F-4B65919E64C5}"/>
              </a:ext>
            </a:extLst>
          </p:cNvPr>
          <p:cNvSpPr txBox="1"/>
          <p:nvPr/>
        </p:nvSpPr>
        <p:spPr>
          <a:xfrm>
            <a:off x="9530316" y="5471468"/>
            <a:ext cx="1295547" cy="369332"/>
          </a:xfrm>
          <a:prstGeom prst="rect">
            <a:avLst/>
          </a:prstGeom>
          <a:noFill/>
        </p:spPr>
        <p:txBody>
          <a:bodyPr wrap="none" rtlCol="0">
            <a:spAutoFit/>
          </a:bodyPr>
          <a:lstStyle/>
          <a:p>
            <a:r>
              <a:rPr lang="en-PT" dirty="0">
                <a:solidFill>
                  <a:schemeClr val="bg1"/>
                </a:solidFill>
              </a:rPr>
              <a:t>Hardware</a:t>
            </a:r>
          </a:p>
        </p:txBody>
      </p:sp>
      <p:cxnSp>
        <p:nvCxnSpPr>
          <p:cNvPr id="36" name="Straight Arrow Connector 35">
            <a:extLst>
              <a:ext uri="{FF2B5EF4-FFF2-40B4-BE49-F238E27FC236}">
                <a16:creationId xmlns:a16="http://schemas.microsoft.com/office/drawing/2014/main" id="{2E9A8483-0427-3641-849C-A26180CA3821}"/>
              </a:ext>
            </a:extLst>
          </p:cNvPr>
          <p:cNvCxnSpPr>
            <a:cxnSpLocks/>
          </p:cNvCxnSpPr>
          <p:nvPr/>
        </p:nvCxnSpPr>
        <p:spPr>
          <a:xfrm flipV="1">
            <a:off x="8519110" y="3675086"/>
            <a:ext cx="0" cy="15718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FF0620-F6B4-8541-9ABD-DDE43CC6F85A}"/>
              </a:ext>
            </a:extLst>
          </p:cNvPr>
          <p:cNvCxnSpPr>
            <a:cxnSpLocks/>
          </p:cNvCxnSpPr>
          <p:nvPr/>
        </p:nvCxnSpPr>
        <p:spPr>
          <a:xfrm>
            <a:off x="8163691" y="3675086"/>
            <a:ext cx="0" cy="1644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E221A4BA-AFCA-7044-8469-B583DB50BCAB}"/>
              </a:ext>
            </a:extLst>
          </p:cNvPr>
          <p:cNvSpPr/>
          <p:nvPr/>
        </p:nvSpPr>
        <p:spPr>
          <a:xfrm>
            <a:off x="7677093" y="2772289"/>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4" name="Rounded Rectangle 13">
            <a:extLst>
              <a:ext uri="{FF2B5EF4-FFF2-40B4-BE49-F238E27FC236}">
                <a16:creationId xmlns:a16="http://schemas.microsoft.com/office/drawing/2014/main" id="{3ED76E5E-785B-524D-A607-25AC7136E958}"/>
              </a:ext>
            </a:extLst>
          </p:cNvPr>
          <p:cNvSpPr/>
          <p:nvPr/>
        </p:nvSpPr>
        <p:spPr>
          <a:xfrm>
            <a:off x="7828096" y="5295539"/>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1" name="Rounded Rectangle 40">
            <a:extLst>
              <a:ext uri="{FF2B5EF4-FFF2-40B4-BE49-F238E27FC236}">
                <a16:creationId xmlns:a16="http://schemas.microsoft.com/office/drawing/2014/main" id="{93AC71A9-6A34-AF49-BD89-8BBB3B04F225}"/>
              </a:ext>
            </a:extLst>
          </p:cNvPr>
          <p:cNvSpPr/>
          <p:nvPr/>
        </p:nvSpPr>
        <p:spPr>
          <a:xfrm>
            <a:off x="7828096" y="290892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t>Code Block</a:t>
            </a:r>
          </a:p>
        </p:txBody>
      </p:sp>
      <p:pic>
        <p:nvPicPr>
          <p:cNvPr id="42" name="Graphic 41" descr="Arrow circle with solid fill">
            <a:extLst>
              <a:ext uri="{FF2B5EF4-FFF2-40B4-BE49-F238E27FC236}">
                <a16:creationId xmlns:a16="http://schemas.microsoft.com/office/drawing/2014/main" id="{085CE4EE-B682-9140-BD54-BC6DD45FE5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1633" y="5274626"/>
            <a:ext cx="529312" cy="529312"/>
          </a:xfrm>
          <a:prstGeom prst="rect">
            <a:avLst/>
          </a:prstGeom>
        </p:spPr>
      </p:pic>
      <p:sp>
        <p:nvSpPr>
          <p:cNvPr id="16" name="TextBox 15">
            <a:extLst>
              <a:ext uri="{FF2B5EF4-FFF2-40B4-BE49-F238E27FC236}">
                <a16:creationId xmlns:a16="http://schemas.microsoft.com/office/drawing/2014/main" id="{B6B7DC1B-9D20-6D45-924C-93FFB4F2A73C}"/>
              </a:ext>
            </a:extLst>
          </p:cNvPr>
          <p:cNvSpPr txBox="1"/>
          <p:nvPr/>
        </p:nvSpPr>
        <p:spPr>
          <a:xfrm>
            <a:off x="8121633" y="5656133"/>
            <a:ext cx="529312" cy="369332"/>
          </a:xfrm>
          <a:prstGeom prst="rect">
            <a:avLst/>
          </a:prstGeom>
          <a:noFill/>
        </p:spPr>
        <p:txBody>
          <a:bodyPr wrap="none" rtlCol="0">
            <a:spAutoFit/>
          </a:bodyPr>
          <a:lstStyle/>
          <a:p>
            <a:r>
              <a:rPr lang="en-PT" dirty="0">
                <a:solidFill>
                  <a:schemeClr val="bg1"/>
                </a:solidFill>
              </a:rPr>
              <a:t>TEE</a:t>
            </a:r>
          </a:p>
        </p:txBody>
      </p:sp>
    </p:spTree>
    <p:extLst>
      <p:ext uri="{BB962C8B-B14F-4D97-AF65-F5344CB8AC3E}">
        <p14:creationId xmlns:p14="http://schemas.microsoft.com/office/powerpoint/2010/main" val="247910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sp>
        <p:nvSpPr>
          <p:cNvPr id="8" name="TextBox 7">
            <a:extLst>
              <a:ext uri="{FF2B5EF4-FFF2-40B4-BE49-F238E27FC236}">
                <a16:creationId xmlns:a16="http://schemas.microsoft.com/office/drawing/2014/main" id="{2E2D8DC3-B224-B044-8DF2-AA9399C15A64}"/>
              </a:ext>
            </a:extLst>
          </p:cNvPr>
          <p:cNvSpPr txBox="1"/>
          <p:nvPr/>
        </p:nvSpPr>
        <p:spPr>
          <a:xfrm>
            <a:off x="4890653" y="3091290"/>
            <a:ext cx="2648197" cy="461665"/>
          </a:xfrm>
          <a:prstGeom prst="rect">
            <a:avLst/>
          </a:prstGeom>
          <a:noFill/>
        </p:spPr>
        <p:txBody>
          <a:bodyPr wrap="square" rtlCol="0">
            <a:spAutoFit/>
          </a:bodyPr>
          <a:lstStyle/>
          <a:p>
            <a:r>
              <a:rPr lang="en-PT" sz="2400" dirty="0">
                <a:solidFill>
                  <a:schemeClr val="bg1"/>
                </a:solidFill>
              </a:rPr>
              <a:t>Cloud Benefits</a:t>
            </a:r>
          </a:p>
        </p:txBody>
      </p:sp>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sp>
        <p:nvSpPr>
          <p:cNvPr id="30" name="TextBox 29">
            <a:extLst>
              <a:ext uri="{FF2B5EF4-FFF2-40B4-BE49-F238E27FC236}">
                <a16:creationId xmlns:a16="http://schemas.microsoft.com/office/drawing/2014/main" id="{0167104D-974B-DD46-97DF-86B2076E8B23}"/>
              </a:ext>
            </a:extLst>
          </p:cNvPr>
          <p:cNvSpPr txBox="1"/>
          <p:nvPr/>
        </p:nvSpPr>
        <p:spPr>
          <a:xfrm>
            <a:off x="398370" y="3732135"/>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To Cloud …</a:t>
            </a:r>
          </a:p>
        </p:txBody>
      </p:sp>
      <p:sp>
        <p:nvSpPr>
          <p:cNvPr id="2" name="Oval 1">
            <a:extLst>
              <a:ext uri="{FF2B5EF4-FFF2-40B4-BE49-F238E27FC236}">
                <a16:creationId xmlns:a16="http://schemas.microsoft.com/office/drawing/2014/main" id="{D13FA6B2-9356-8E4A-9A5B-311690B89284}"/>
              </a:ext>
            </a:extLst>
          </p:cNvPr>
          <p:cNvSpPr/>
          <p:nvPr/>
        </p:nvSpPr>
        <p:spPr>
          <a:xfrm>
            <a:off x="170890" y="1984933"/>
            <a:ext cx="2016000" cy="1835999"/>
          </a:xfrm>
          <a:prstGeom prst="ellipse">
            <a:avLst/>
          </a:prstGeom>
          <a:blipFill>
            <a:blip r:embed="rId29"/>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3" name="Slide Number Placeholder 5">
            <a:extLst>
              <a:ext uri="{FF2B5EF4-FFF2-40B4-BE49-F238E27FC236}">
                <a16:creationId xmlns:a16="http://schemas.microsoft.com/office/drawing/2014/main" id="{8528D097-8A66-9442-9797-E87FAAC9C8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a:t>
            </a:fld>
            <a:endParaRPr lang="pt-PT" dirty="0"/>
          </a:p>
        </p:txBody>
      </p:sp>
    </p:spTree>
    <p:extLst>
      <p:ext uri="{BB962C8B-B14F-4D97-AF65-F5344CB8AC3E}">
        <p14:creationId xmlns:p14="http://schemas.microsoft.com/office/powerpoint/2010/main" val="542454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81BA03-5CE9-F242-AC99-D0B7AEBD7A43}"/>
              </a:ext>
            </a:extLst>
          </p:cNvPr>
          <p:cNvSpPr txBox="1"/>
          <p:nvPr/>
        </p:nvSpPr>
        <p:spPr>
          <a:xfrm>
            <a:off x="698538" y="2681958"/>
            <a:ext cx="5316855" cy="870623"/>
          </a:xfrm>
          <a:prstGeom prst="rect">
            <a:avLst/>
          </a:prstGeom>
          <a:noFill/>
        </p:spPr>
        <p:txBody>
          <a:bodyPr wrap="square" rtlCol="0">
            <a:spAutoFit/>
          </a:bodyPr>
          <a:lstStyle/>
          <a:p>
            <a:pPr>
              <a:lnSpc>
                <a:spcPct val="150000"/>
              </a:lnSpc>
            </a:pPr>
            <a:r>
              <a:rPr lang="en-PT" dirty="0">
                <a:solidFill>
                  <a:schemeClr val="bg1"/>
                </a:solidFill>
              </a:rPr>
              <a:t>A TEE </a:t>
            </a:r>
            <a:r>
              <a:rPr lang="en-PT" b="1" dirty="0">
                <a:solidFill>
                  <a:schemeClr val="bg1"/>
                </a:solidFill>
              </a:rPr>
              <a:t>virtualization/abstraction library</a:t>
            </a:r>
            <a:r>
              <a:rPr lang="en-PT" dirty="0">
                <a:solidFill>
                  <a:schemeClr val="bg1"/>
                </a:solidFill>
              </a:rPr>
              <a:t> helps with integration and to overcome limitations.</a:t>
            </a:r>
          </a:p>
        </p:txBody>
      </p: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50</a:t>
            </a:fld>
            <a:endParaRPr lang="pt-PT" dirty="0"/>
          </a:p>
        </p:txBody>
      </p:sp>
      <p:sp>
        <p:nvSpPr>
          <p:cNvPr id="33" name="TextBox 32">
            <a:extLst>
              <a:ext uri="{FF2B5EF4-FFF2-40B4-BE49-F238E27FC236}">
                <a16:creationId xmlns:a16="http://schemas.microsoft.com/office/drawing/2014/main" id="{E5ACA444-8593-5045-B6C5-B527412D7D3B}"/>
              </a:ext>
            </a:extLst>
          </p:cNvPr>
          <p:cNvSpPr txBox="1"/>
          <p:nvPr/>
        </p:nvSpPr>
        <p:spPr>
          <a:xfrm>
            <a:off x="8666517" y="3046140"/>
            <a:ext cx="1486304" cy="369332"/>
          </a:xfrm>
          <a:prstGeom prst="rect">
            <a:avLst/>
          </a:prstGeom>
          <a:noFill/>
        </p:spPr>
        <p:txBody>
          <a:bodyPr wrap="none" rtlCol="0">
            <a:spAutoFit/>
          </a:bodyPr>
          <a:lstStyle/>
          <a:p>
            <a:r>
              <a:rPr lang="en-PT" dirty="0">
                <a:solidFill>
                  <a:schemeClr val="bg1"/>
                </a:solidFill>
              </a:rPr>
              <a:t>Application</a:t>
            </a:r>
          </a:p>
        </p:txBody>
      </p:sp>
      <p:sp>
        <p:nvSpPr>
          <p:cNvPr id="34" name="Rounded Rectangle 33">
            <a:extLst>
              <a:ext uri="{FF2B5EF4-FFF2-40B4-BE49-F238E27FC236}">
                <a16:creationId xmlns:a16="http://schemas.microsoft.com/office/drawing/2014/main" id="{8F19A3B6-5715-5541-9485-A8FCEC923FB4}"/>
              </a:ext>
            </a:extLst>
          </p:cNvPr>
          <p:cNvSpPr/>
          <p:nvPr/>
        </p:nvSpPr>
        <p:spPr>
          <a:xfrm>
            <a:off x="7677093" y="5098128"/>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5" name="TextBox 34">
            <a:extLst>
              <a:ext uri="{FF2B5EF4-FFF2-40B4-BE49-F238E27FC236}">
                <a16:creationId xmlns:a16="http://schemas.microsoft.com/office/drawing/2014/main" id="{949EAA92-D064-4C46-812F-4B65919E64C5}"/>
              </a:ext>
            </a:extLst>
          </p:cNvPr>
          <p:cNvSpPr txBox="1"/>
          <p:nvPr/>
        </p:nvSpPr>
        <p:spPr>
          <a:xfrm>
            <a:off x="9530316" y="5471468"/>
            <a:ext cx="1295547" cy="369332"/>
          </a:xfrm>
          <a:prstGeom prst="rect">
            <a:avLst/>
          </a:prstGeom>
          <a:noFill/>
        </p:spPr>
        <p:txBody>
          <a:bodyPr wrap="none" rtlCol="0">
            <a:spAutoFit/>
          </a:bodyPr>
          <a:lstStyle/>
          <a:p>
            <a:r>
              <a:rPr lang="en-PT" dirty="0">
                <a:solidFill>
                  <a:schemeClr val="bg1"/>
                </a:solidFill>
              </a:rPr>
              <a:t>Hardware</a:t>
            </a:r>
          </a:p>
        </p:txBody>
      </p:sp>
      <p:cxnSp>
        <p:nvCxnSpPr>
          <p:cNvPr id="36" name="Straight Arrow Connector 35">
            <a:extLst>
              <a:ext uri="{FF2B5EF4-FFF2-40B4-BE49-F238E27FC236}">
                <a16:creationId xmlns:a16="http://schemas.microsoft.com/office/drawing/2014/main" id="{2E9A8483-0427-3641-849C-A26180CA3821}"/>
              </a:ext>
            </a:extLst>
          </p:cNvPr>
          <p:cNvCxnSpPr>
            <a:cxnSpLocks/>
          </p:cNvCxnSpPr>
          <p:nvPr/>
        </p:nvCxnSpPr>
        <p:spPr>
          <a:xfrm flipV="1">
            <a:off x="8519110" y="4234754"/>
            <a:ext cx="0" cy="1012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FF0620-F6B4-8541-9ABD-DDE43CC6F85A}"/>
              </a:ext>
            </a:extLst>
          </p:cNvPr>
          <p:cNvCxnSpPr>
            <a:cxnSpLocks/>
          </p:cNvCxnSpPr>
          <p:nvPr/>
        </p:nvCxnSpPr>
        <p:spPr>
          <a:xfrm>
            <a:off x="8163691" y="4234754"/>
            <a:ext cx="0" cy="10847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ED76E5E-785B-524D-A607-25AC7136E958}"/>
              </a:ext>
            </a:extLst>
          </p:cNvPr>
          <p:cNvSpPr/>
          <p:nvPr/>
        </p:nvSpPr>
        <p:spPr>
          <a:xfrm>
            <a:off x="7828096" y="5295539"/>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1" name="Rounded Rectangle 40">
            <a:extLst>
              <a:ext uri="{FF2B5EF4-FFF2-40B4-BE49-F238E27FC236}">
                <a16:creationId xmlns:a16="http://schemas.microsoft.com/office/drawing/2014/main" id="{93AC71A9-6A34-AF49-BD89-8BBB3B04F225}"/>
              </a:ext>
            </a:extLst>
          </p:cNvPr>
          <p:cNvSpPr/>
          <p:nvPr/>
        </p:nvSpPr>
        <p:spPr>
          <a:xfrm>
            <a:off x="7940041" y="2799632"/>
            <a:ext cx="2885822" cy="870623"/>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2" name="Graphic 41" descr="Arrow circle with solid fill">
            <a:extLst>
              <a:ext uri="{FF2B5EF4-FFF2-40B4-BE49-F238E27FC236}">
                <a16:creationId xmlns:a16="http://schemas.microsoft.com/office/drawing/2014/main" id="{085CE4EE-B682-9140-BD54-BC6DD45FE5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1633" y="5274626"/>
            <a:ext cx="529312" cy="529312"/>
          </a:xfrm>
          <a:prstGeom prst="rect">
            <a:avLst/>
          </a:prstGeom>
        </p:spPr>
      </p:pic>
      <p:sp>
        <p:nvSpPr>
          <p:cNvPr id="16" name="TextBox 15">
            <a:extLst>
              <a:ext uri="{FF2B5EF4-FFF2-40B4-BE49-F238E27FC236}">
                <a16:creationId xmlns:a16="http://schemas.microsoft.com/office/drawing/2014/main" id="{B6B7DC1B-9D20-6D45-924C-93FFB4F2A73C}"/>
              </a:ext>
            </a:extLst>
          </p:cNvPr>
          <p:cNvSpPr txBox="1"/>
          <p:nvPr/>
        </p:nvSpPr>
        <p:spPr>
          <a:xfrm>
            <a:off x="8121633" y="5656133"/>
            <a:ext cx="529312" cy="369332"/>
          </a:xfrm>
          <a:prstGeom prst="rect">
            <a:avLst/>
          </a:prstGeom>
          <a:noFill/>
        </p:spPr>
        <p:txBody>
          <a:bodyPr wrap="none" rtlCol="0">
            <a:spAutoFit/>
          </a:bodyPr>
          <a:lstStyle/>
          <a:p>
            <a:r>
              <a:rPr lang="en-PT" dirty="0">
                <a:solidFill>
                  <a:schemeClr val="bg1"/>
                </a:solidFill>
              </a:rPr>
              <a:t>TEE</a:t>
            </a:r>
          </a:p>
        </p:txBody>
      </p:sp>
      <p:sp>
        <p:nvSpPr>
          <p:cNvPr id="19" name="Rounded Rectangle 18">
            <a:extLst>
              <a:ext uri="{FF2B5EF4-FFF2-40B4-BE49-F238E27FC236}">
                <a16:creationId xmlns:a16="http://schemas.microsoft.com/office/drawing/2014/main" id="{28BBC197-47DF-3F49-AAD6-E254DDBD1678}"/>
              </a:ext>
            </a:extLst>
          </p:cNvPr>
          <p:cNvSpPr/>
          <p:nvPr/>
        </p:nvSpPr>
        <p:spPr>
          <a:xfrm>
            <a:off x="7677091" y="3586294"/>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spTree>
    <p:extLst>
      <p:ext uri="{BB962C8B-B14F-4D97-AF65-F5344CB8AC3E}">
        <p14:creationId xmlns:p14="http://schemas.microsoft.com/office/powerpoint/2010/main" val="1517313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0DA083A-69F1-2B4B-ACD0-79B9CD790EC2}"/>
              </a:ext>
            </a:extLst>
          </p:cNvPr>
          <p:cNvSpPr/>
          <p:nvPr/>
        </p:nvSpPr>
        <p:spPr>
          <a:xfrm>
            <a:off x="9920177" y="3429000"/>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t>Memory</a:t>
            </a:r>
          </a:p>
          <a:p>
            <a:pPr marL="285750" indent="-285750">
              <a:lnSpc>
                <a:spcPct val="150000"/>
              </a:lnSpc>
              <a:buFont typeface="Arial" panose="020B0604020202020204" pitchFamily="34" charset="0"/>
              <a:buChar char="•"/>
            </a:pPr>
            <a:r>
              <a:rPr lang="en-PT" dirty="0">
                <a:solidFill>
                  <a:schemeClr val="bg1"/>
                </a:solidFill>
              </a:rPr>
              <a:t>Performance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7" name="Graphic 6" descr="Database with solid fill">
            <a:extLst>
              <a:ext uri="{FF2B5EF4-FFF2-40B4-BE49-F238E27FC236}">
                <a16:creationId xmlns:a16="http://schemas.microsoft.com/office/drawing/2014/main" id="{2AFF01D2-B768-E74C-8B27-BC67D37D23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8800" y="3625200"/>
            <a:ext cx="914400" cy="914400"/>
          </a:xfrm>
          <a:prstGeom prst="rect">
            <a:avLst/>
          </a:prstGeom>
        </p:spPr>
      </p:pic>
      <p:pic>
        <p:nvPicPr>
          <p:cNvPr id="28" name="Graphic 27" descr="Database with solid fill">
            <a:extLst>
              <a:ext uri="{FF2B5EF4-FFF2-40B4-BE49-F238E27FC236}">
                <a16:creationId xmlns:a16="http://schemas.microsoft.com/office/drawing/2014/main" id="{67F9F2E9-6493-5F48-8D50-7D03A60989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0400" y="3099600"/>
            <a:ext cx="1414800" cy="1414800"/>
          </a:xfrm>
          <a:prstGeom prst="rect">
            <a:avLst/>
          </a:prstGeom>
        </p:spPr>
      </p:pic>
      <p:sp>
        <p:nvSpPr>
          <p:cNvPr id="30" name="Slide Number Placeholder 5">
            <a:extLst>
              <a:ext uri="{FF2B5EF4-FFF2-40B4-BE49-F238E27FC236}">
                <a16:creationId xmlns:a16="http://schemas.microsoft.com/office/drawing/2014/main" id="{8ADFACDD-B57B-B24A-91E1-EA4EEEA5F2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51</a:t>
            </a:fld>
            <a:endParaRPr lang="pt-PT" dirty="0"/>
          </a:p>
        </p:txBody>
      </p:sp>
    </p:spTree>
    <p:extLst>
      <p:ext uri="{BB962C8B-B14F-4D97-AF65-F5344CB8AC3E}">
        <p14:creationId xmlns:p14="http://schemas.microsoft.com/office/powerpoint/2010/main" val="2967628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F99D64B0-F591-9F4B-A996-BC73846DBD04}"/>
              </a:ext>
            </a:extLst>
          </p:cNvPr>
          <p:cNvSpPr/>
          <p:nvPr/>
        </p:nvSpPr>
        <p:spPr>
          <a:xfrm>
            <a:off x="4476767" y="5419964"/>
            <a:ext cx="5861027" cy="11290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A268C6EA-0184-5B4C-A0F7-33DC1365FA12}"/>
              </a:ext>
            </a:extLst>
          </p:cNvPr>
          <p:cNvSpPr/>
          <p:nvPr/>
        </p:nvSpPr>
        <p:spPr>
          <a:xfrm>
            <a:off x="9920177" y="3842236"/>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603" y="3625986"/>
            <a:ext cx="914400" cy="914400"/>
          </a:xfrm>
          <a:prstGeom prst="rect">
            <a:avLst/>
          </a:prstGeom>
        </p:spPr>
      </p:pic>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t>&lt; /kmX9I0YxspdsATlydGePA==, </a:t>
            </a:r>
            <a:r>
              <a:rPr lang="en-GB" sz="1400" dirty="0" err="1"/>
              <a:t>gJBeJwT</a:t>
            </a:r>
            <a:r>
              <a:rPr lang="en-GB" sz="1400" dirty="0"/>
              <a:t>/iIR8GCszlLfTXg== &gt;</a:t>
            </a:r>
            <a:br>
              <a:rPr lang="en-GB" sz="1400" dirty="0"/>
            </a:br>
            <a:r>
              <a:rPr lang="en-GB" sz="1400" dirty="0"/>
              <a:t>&lt; Dvy1r4XamuOXpTWFa6g+Fg==, 7QkxWv3C/LrYu8Ql1dgLkQ== &gt;</a:t>
            </a:r>
            <a:br>
              <a:rPr lang="en-GB" sz="1400" dirty="0"/>
            </a:br>
            <a:r>
              <a:rPr lang="en-GB" sz="1400" dirty="0"/>
              <a:t>&lt; /MIqISpkZS5+bHkyFys5tQ==, </a:t>
            </a:r>
            <a:r>
              <a:rPr lang="en-GB" sz="1400" dirty="0" err="1"/>
              <a:t>uCzWdvDomApnRVSMvkUVuw</a:t>
            </a:r>
            <a:r>
              <a:rPr lang="en-GB" sz="1400" dirty="0"/>
              <a:t>== &gt;</a:t>
            </a:r>
            <a:endParaRPr lang="en-PT" sz="1400" dirty="0"/>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solidFill>
                  <a:schemeClr val="bg1"/>
                </a:solidFill>
              </a:rPr>
              <a:t>Memory</a:t>
            </a:r>
          </a:p>
          <a:p>
            <a:pPr marL="285750" indent="-285750">
              <a:lnSpc>
                <a:spcPct val="150000"/>
              </a:lnSpc>
              <a:buFont typeface="Arial" panose="020B0604020202020204" pitchFamily="34" charset="0"/>
              <a:buChar char="•"/>
            </a:pPr>
            <a:r>
              <a:rPr lang="en-PT" dirty="0"/>
              <a:t>Performance</a:t>
            </a:r>
          </a:p>
        </p:txBody>
      </p: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8" name="Graphic 27" descr="Database outline">
            <a:extLst>
              <a:ext uri="{FF2B5EF4-FFF2-40B4-BE49-F238E27FC236}">
                <a16:creationId xmlns:a16="http://schemas.microsoft.com/office/drawing/2014/main" id="{E518BCF9-61DD-2A42-9FBA-3D09FC9E5C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1733" y="3099494"/>
            <a:ext cx="1413908" cy="1413908"/>
          </a:xfrm>
          <a:prstGeom prst="rect">
            <a:avLst/>
          </a:prstGeom>
        </p:spPr>
      </p:pic>
      <p:sp>
        <p:nvSpPr>
          <p:cNvPr id="30" name="Slide Number Placeholder 5">
            <a:extLst>
              <a:ext uri="{FF2B5EF4-FFF2-40B4-BE49-F238E27FC236}">
                <a16:creationId xmlns:a16="http://schemas.microsoft.com/office/drawing/2014/main" id="{73965E91-604C-4C4B-B135-2306A59F533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52</a:t>
            </a:fld>
            <a:endParaRPr lang="pt-PT" dirty="0"/>
          </a:p>
        </p:txBody>
      </p:sp>
    </p:spTree>
    <p:extLst>
      <p:ext uri="{BB962C8B-B14F-4D97-AF65-F5344CB8AC3E}">
        <p14:creationId xmlns:p14="http://schemas.microsoft.com/office/powerpoint/2010/main" val="2366558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2535BC5E-651C-974B-8259-33CD5BB5830C}"/>
              </a:ext>
            </a:extLst>
          </p:cNvPr>
          <p:cNvGraphicFramePr/>
          <p:nvPr>
            <p:extLst>
              <p:ext uri="{D42A27DB-BD31-4B8C-83A1-F6EECF244321}">
                <p14:modId xmlns:p14="http://schemas.microsoft.com/office/powerpoint/2010/main" val="3545335975"/>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F113ED9-D843-394D-800B-43F7AD3FA254}"/>
              </a:ext>
            </a:extLst>
          </p:cNvPr>
          <p:cNvSpPr txBox="1"/>
          <p:nvPr/>
        </p:nvSpPr>
        <p:spPr>
          <a:xfrm>
            <a:off x="683172" y="2503699"/>
            <a:ext cx="2465740" cy="1286121"/>
          </a:xfrm>
          <a:prstGeom prst="rect">
            <a:avLst/>
          </a:prstGeom>
          <a:noFill/>
        </p:spPr>
        <p:txBody>
          <a:bodyPr wrap="none" rtlCol="0">
            <a:spAutoFit/>
          </a:bodyPr>
          <a:lstStyle/>
          <a:p>
            <a:pPr>
              <a:lnSpc>
                <a:spcPct val="150000"/>
              </a:lnSpc>
            </a:pPr>
            <a:r>
              <a:rPr lang="en-PT" dirty="0">
                <a:solidFill>
                  <a:schemeClr val="bg1"/>
                </a:solidFill>
              </a:rPr>
              <a:t>Redis in two modes:</a:t>
            </a:r>
          </a:p>
          <a:p>
            <a:pPr marL="800100" lvl="1" indent="-342900">
              <a:lnSpc>
                <a:spcPct val="150000"/>
              </a:lnSpc>
              <a:buFont typeface="+mj-lt"/>
              <a:buAutoNum type="arabicPeriod"/>
            </a:pPr>
            <a:r>
              <a:rPr lang="en-PT" dirty="0">
                <a:solidFill>
                  <a:schemeClr val="bg1"/>
                </a:solidFill>
              </a:rPr>
              <a:t>Standalone</a:t>
            </a:r>
          </a:p>
          <a:p>
            <a:pPr marL="800100" lvl="1" indent="-342900">
              <a:lnSpc>
                <a:spcPct val="150000"/>
              </a:lnSpc>
              <a:buFont typeface="+mj-lt"/>
              <a:buAutoNum type="arabicPeriod"/>
            </a:pPr>
            <a:r>
              <a:rPr lang="en-PT" dirty="0">
                <a:solidFill>
                  <a:schemeClr val="bg1"/>
                </a:solidFill>
              </a:rPr>
              <a:t>Cluster</a:t>
            </a:r>
          </a:p>
        </p:txBody>
      </p:sp>
      <p:sp>
        <p:nvSpPr>
          <p:cNvPr id="10" name="TextBox 9">
            <a:extLst>
              <a:ext uri="{FF2B5EF4-FFF2-40B4-BE49-F238E27FC236}">
                <a16:creationId xmlns:a16="http://schemas.microsoft.com/office/drawing/2014/main" id="{B6CCC6E6-9AD7-BF4E-9245-3F5028B1C1D4}"/>
              </a:ext>
            </a:extLst>
          </p:cNvPr>
          <p:cNvSpPr txBox="1"/>
          <p:nvPr/>
        </p:nvSpPr>
        <p:spPr>
          <a:xfrm>
            <a:off x="680485" y="5972998"/>
            <a:ext cx="4902304" cy="369332"/>
          </a:xfrm>
          <a:prstGeom prst="rect">
            <a:avLst/>
          </a:prstGeom>
          <a:noFill/>
        </p:spPr>
        <p:txBody>
          <a:bodyPr wrap="none" rtlCol="0">
            <a:spAutoFit/>
          </a:bodyPr>
          <a:lstStyle/>
          <a:p>
            <a:r>
              <a:rPr lang="en-PT" dirty="0">
                <a:solidFill>
                  <a:schemeClr val="bg1"/>
                </a:solidFill>
              </a:rPr>
              <a:t>As many requests as possible in 10 minutes</a:t>
            </a:r>
          </a:p>
        </p:txBody>
      </p:sp>
      <p:sp>
        <p:nvSpPr>
          <p:cNvPr id="11" name="TextBox 10">
            <a:extLst>
              <a:ext uri="{FF2B5EF4-FFF2-40B4-BE49-F238E27FC236}">
                <a16:creationId xmlns:a16="http://schemas.microsoft.com/office/drawing/2014/main" id="{4D47B6DD-6931-214A-ACC6-3EE005AD7929}"/>
              </a:ext>
            </a:extLst>
          </p:cNvPr>
          <p:cNvSpPr txBox="1"/>
          <p:nvPr/>
        </p:nvSpPr>
        <p:spPr>
          <a:xfrm>
            <a:off x="680485" y="3976564"/>
            <a:ext cx="3841116" cy="1701620"/>
          </a:xfrm>
          <a:prstGeom prst="rect">
            <a:avLst/>
          </a:prstGeom>
          <a:noFill/>
        </p:spPr>
        <p:txBody>
          <a:bodyPr wrap="none" rtlCol="0">
            <a:spAutoFit/>
          </a:bodyPr>
          <a:lstStyle/>
          <a:p>
            <a:pPr>
              <a:lnSpc>
                <a:spcPct val="150000"/>
              </a:lnSpc>
            </a:pPr>
            <a:r>
              <a:rPr lang="en-PT" dirty="0">
                <a:solidFill>
                  <a:schemeClr val="bg1"/>
                </a:solidFill>
              </a:rPr>
              <a:t>Homomorphic Encryption:</a:t>
            </a:r>
          </a:p>
          <a:p>
            <a:pPr marL="800100" lvl="1" indent="-342900">
              <a:lnSpc>
                <a:spcPct val="150000"/>
              </a:lnSpc>
              <a:buFont typeface="+mj-lt"/>
              <a:buAutoNum type="arabicPeriod"/>
            </a:pPr>
            <a:r>
              <a:rPr lang="en-PT" dirty="0">
                <a:solidFill>
                  <a:schemeClr val="bg1"/>
                </a:solidFill>
              </a:rPr>
              <a:t>Plain Text</a:t>
            </a:r>
          </a:p>
          <a:p>
            <a:pPr marL="800100" lvl="1" indent="-342900">
              <a:lnSpc>
                <a:spcPct val="150000"/>
              </a:lnSpc>
              <a:buFont typeface="+mj-lt"/>
              <a:buAutoNum type="arabicPeriod"/>
            </a:pPr>
            <a:r>
              <a:rPr lang="en-PT" dirty="0">
                <a:solidFill>
                  <a:schemeClr val="bg1"/>
                </a:solidFill>
              </a:rPr>
              <a:t>Standart Encryption</a:t>
            </a:r>
          </a:p>
          <a:p>
            <a:pPr marL="800100" lvl="1" indent="-342900">
              <a:lnSpc>
                <a:spcPct val="150000"/>
              </a:lnSpc>
              <a:buFont typeface="+mj-lt"/>
              <a:buAutoNum type="arabicPeriod"/>
            </a:pPr>
            <a:r>
              <a:rPr lang="en-PT" dirty="0">
                <a:solidFill>
                  <a:schemeClr val="bg1"/>
                </a:solidFill>
              </a:rPr>
              <a:t>Homomorphic Encryption</a:t>
            </a:r>
          </a:p>
        </p:txBody>
      </p:sp>
      <p:sp>
        <p:nvSpPr>
          <p:cNvPr id="12" name="Slide Number Placeholder 5">
            <a:extLst>
              <a:ext uri="{FF2B5EF4-FFF2-40B4-BE49-F238E27FC236}">
                <a16:creationId xmlns:a16="http://schemas.microsoft.com/office/drawing/2014/main" id="{EC72977C-72F4-3E47-876C-00FBAB91320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53</a:t>
            </a:fld>
            <a:endParaRPr lang="pt-PT" dirty="0"/>
          </a:p>
        </p:txBody>
      </p:sp>
    </p:spTree>
    <p:extLst>
      <p:ext uri="{BB962C8B-B14F-4D97-AF65-F5344CB8AC3E}">
        <p14:creationId xmlns:p14="http://schemas.microsoft.com/office/powerpoint/2010/main" val="1474739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76" y="5952067"/>
            <a:ext cx="3684022" cy="7713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 12">
            <a:extLst>
              <a:ext uri="{FF2B5EF4-FFF2-40B4-BE49-F238E27FC236}">
                <a16:creationId xmlns:a16="http://schemas.microsoft.com/office/drawing/2014/main" id="{DBC82E16-21E9-4F46-90AC-BF7E34D7743F}"/>
              </a:ext>
            </a:extLst>
          </p:cNvPr>
          <p:cNvGraphicFramePr/>
          <p:nvPr>
            <p:extLst>
              <p:ext uri="{D42A27DB-BD31-4B8C-83A1-F6EECF244321}">
                <p14:modId xmlns:p14="http://schemas.microsoft.com/office/powerpoint/2010/main" val="501501708"/>
              </p:ext>
            </p:extLst>
          </p:nvPr>
        </p:nvGraphicFramePr>
        <p:xfrm>
          <a:off x="735726" y="2187364"/>
          <a:ext cx="10720547" cy="36777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ounded Rectangle 13">
            <a:extLst>
              <a:ext uri="{FF2B5EF4-FFF2-40B4-BE49-F238E27FC236}">
                <a16:creationId xmlns:a16="http://schemas.microsoft.com/office/drawing/2014/main" id="{AA1BCFE2-12DE-A243-983B-0222FD8C6BA3}"/>
              </a:ext>
            </a:extLst>
          </p:cNvPr>
          <p:cNvSpPr/>
          <p:nvPr/>
        </p:nvSpPr>
        <p:spPr>
          <a:xfrm>
            <a:off x="945931" y="3429000"/>
            <a:ext cx="10310648" cy="3311938"/>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54</a:t>
            </a:fld>
            <a:endParaRPr lang="pt-PT" dirty="0"/>
          </a:p>
        </p:txBody>
      </p:sp>
    </p:spTree>
    <p:extLst>
      <p:ext uri="{BB962C8B-B14F-4D97-AF65-F5344CB8AC3E}">
        <p14:creationId xmlns:p14="http://schemas.microsoft.com/office/powerpoint/2010/main" val="2938550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460020999"/>
              </p:ext>
            </p:extLst>
          </p:nvPr>
        </p:nvGraphicFramePr>
        <p:xfrm>
          <a:off x="189195" y="2157153"/>
          <a:ext cx="7338466" cy="45172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6">
            <a:extLst>
              <a:ext uri="{FF2B5EF4-FFF2-40B4-BE49-F238E27FC236}">
                <a16:creationId xmlns:a16="http://schemas.microsoft.com/office/drawing/2014/main" id="{0E978007-837D-434F-926B-96D4C42C7F34}"/>
              </a:ext>
            </a:extLst>
          </p:cNvPr>
          <p:cNvGraphicFramePr>
            <a:graphicFrameLocks noGrp="1"/>
          </p:cNvGraphicFramePr>
          <p:nvPr>
            <p:extLst>
              <p:ext uri="{D42A27DB-BD31-4B8C-83A1-F6EECF244321}">
                <p14:modId xmlns:p14="http://schemas.microsoft.com/office/powerpoint/2010/main" val="3619915200"/>
              </p:ext>
            </p:extLst>
          </p:nvPr>
        </p:nvGraphicFramePr>
        <p:xfrm>
          <a:off x="7434943" y="3049781"/>
          <a:ext cx="4757057" cy="2488870"/>
        </p:xfrm>
        <a:graphic>
          <a:graphicData uri="http://schemas.openxmlformats.org/drawingml/2006/table">
            <a:tbl>
              <a:tblPr firstRow="1" bandRow="1">
                <a:tableStyleId>{5C22544A-7EE6-4342-B048-85BDC9FD1C3A}</a:tableStyleId>
              </a:tblPr>
              <a:tblGrid>
                <a:gridCol w="2311185">
                  <a:extLst>
                    <a:ext uri="{9D8B030D-6E8A-4147-A177-3AD203B41FA5}">
                      <a16:colId xmlns:a16="http://schemas.microsoft.com/office/drawing/2014/main" val="1505248282"/>
                    </a:ext>
                  </a:extLst>
                </a:gridCol>
                <a:gridCol w="911756">
                  <a:extLst>
                    <a:ext uri="{9D8B030D-6E8A-4147-A177-3AD203B41FA5}">
                      <a16:colId xmlns:a16="http://schemas.microsoft.com/office/drawing/2014/main" val="314865775"/>
                    </a:ext>
                  </a:extLst>
                </a:gridCol>
                <a:gridCol w="746617">
                  <a:extLst>
                    <a:ext uri="{9D8B030D-6E8A-4147-A177-3AD203B41FA5}">
                      <a16:colId xmlns:a16="http://schemas.microsoft.com/office/drawing/2014/main" val="514818751"/>
                    </a:ext>
                  </a:extLst>
                </a:gridCol>
                <a:gridCol w="787499">
                  <a:extLst>
                    <a:ext uri="{9D8B030D-6E8A-4147-A177-3AD203B41FA5}">
                      <a16:colId xmlns:a16="http://schemas.microsoft.com/office/drawing/2014/main" val="777670332"/>
                    </a:ext>
                  </a:extLst>
                </a:gridCol>
              </a:tblGrid>
              <a:tr h="0">
                <a:tc>
                  <a:txBody>
                    <a:bodyPr/>
                    <a:lstStyle/>
                    <a:p>
                      <a:r>
                        <a:rPr lang="en-PT" dirty="0"/>
                        <a:t>Configuration</a:t>
                      </a:r>
                    </a:p>
                  </a:txBody>
                  <a:tcPr/>
                </a:tc>
                <a:tc>
                  <a:txBody>
                    <a:bodyPr/>
                    <a:lstStyle/>
                    <a:p>
                      <a:r>
                        <a:rPr lang="en-PT" dirty="0"/>
                        <a:t># Ops</a:t>
                      </a:r>
                    </a:p>
                  </a:txBody>
                  <a:tcPr/>
                </a:tc>
                <a:tc>
                  <a:txBody>
                    <a:bodyPr/>
                    <a:lstStyle/>
                    <a:p>
                      <a:r>
                        <a:rPr lang="en-PT" dirty="0"/>
                        <a:t>RTT</a:t>
                      </a:r>
                    </a:p>
                  </a:txBody>
                  <a:tcPr/>
                </a:tc>
                <a:tc>
                  <a:txBody>
                    <a:bodyPr/>
                    <a:lstStyle/>
                    <a:p>
                      <a:r>
                        <a:rPr lang="en-PT" dirty="0"/>
                        <a:t>DB Size</a:t>
                      </a:r>
                    </a:p>
                  </a:txBody>
                  <a:tcPr/>
                </a:tc>
                <a:extLst>
                  <a:ext uri="{0D108BD9-81ED-4DB2-BD59-A6C34878D82A}">
                    <a16:rowId xmlns:a16="http://schemas.microsoft.com/office/drawing/2014/main" val="659762212"/>
                  </a:ext>
                </a:extLst>
              </a:tr>
              <a:tr h="512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r>
                        <a:rPr lang="en-PT" sz="1800" kern="1200" dirty="0">
                          <a:solidFill>
                            <a:schemeClr val="dk1"/>
                          </a:solidFill>
                          <a:effectLst/>
                          <a:latin typeface="+mn-lt"/>
                          <a:ea typeface="+mn-ea"/>
                          <a:cs typeface="+mn-cs"/>
                        </a:rPr>
                        <a:t>14038 </a:t>
                      </a:r>
                      <a:endParaRPr lang="en-PT" dirty="0">
                        <a:effectLst/>
                      </a:endParaRPr>
                    </a:p>
                  </a:txBody>
                  <a:tcPr/>
                </a:tc>
                <a:tc>
                  <a:txBody>
                    <a:bodyPr/>
                    <a:lstStyle/>
                    <a:p>
                      <a:r>
                        <a:rPr lang="en-PT" dirty="0"/>
                        <a:t>42ms</a:t>
                      </a:r>
                    </a:p>
                  </a:txBody>
                  <a:tcPr/>
                </a:tc>
                <a:tc>
                  <a:txBody>
                    <a:bodyPr/>
                    <a:lstStyle/>
                    <a:p>
                      <a:r>
                        <a:rPr lang="en-PT" dirty="0"/>
                        <a:t>2 MB</a:t>
                      </a:r>
                    </a:p>
                  </a:txBody>
                  <a:tcPr/>
                </a:tc>
                <a:extLst>
                  <a:ext uri="{0D108BD9-81ED-4DB2-BD59-A6C34878D82A}">
                    <a16:rowId xmlns:a16="http://schemas.microsoft.com/office/drawing/2014/main" val="3416887881"/>
                  </a:ext>
                </a:extLst>
              </a:tr>
              <a:tr h="696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r>
                        <a:rPr lang="en-PT" sz="1800" kern="1200" dirty="0">
                          <a:solidFill>
                            <a:schemeClr val="dk1"/>
                          </a:solidFill>
                          <a:effectLst/>
                          <a:latin typeface="+mn-lt"/>
                          <a:ea typeface="+mn-ea"/>
                          <a:cs typeface="+mn-cs"/>
                        </a:rPr>
                        <a:t>12013</a:t>
                      </a:r>
                      <a:endParaRPr lang="en-PT" dirty="0"/>
                    </a:p>
                  </a:txBody>
                  <a:tcPr/>
                </a:tc>
                <a:tc>
                  <a:txBody>
                    <a:bodyPr/>
                    <a:lstStyle/>
                    <a:p>
                      <a:r>
                        <a:rPr lang="en-PT" dirty="0"/>
                        <a:t>50ms</a:t>
                      </a:r>
                    </a:p>
                  </a:txBody>
                  <a:tcPr/>
                </a:tc>
                <a:tc>
                  <a:txBody>
                    <a:bodyPr/>
                    <a:lstStyle/>
                    <a:p>
                      <a:r>
                        <a:rPr lang="en-PT" dirty="0"/>
                        <a:t>2 MB</a:t>
                      </a:r>
                    </a:p>
                  </a:txBody>
                  <a:tcPr/>
                </a:tc>
                <a:extLst>
                  <a:ext uri="{0D108BD9-81ED-4DB2-BD59-A6C34878D82A}">
                    <a16:rowId xmlns:a16="http://schemas.microsoft.com/office/drawing/2014/main" val="2730949961"/>
                  </a:ext>
                </a:extLst>
              </a:tr>
              <a:tr h="561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r>
                        <a:rPr lang="en-PT" sz="1800" kern="1200" dirty="0">
                          <a:solidFill>
                            <a:schemeClr val="dk1"/>
                          </a:solidFill>
                          <a:effectLst/>
                          <a:latin typeface="+mn-lt"/>
                          <a:ea typeface="+mn-ea"/>
                          <a:cs typeface="+mn-cs"/>
                        </a:rPr>
                        <a:t>12773</a:t>
                      </a:r>
                      <a:endParaRPr lang="en-PT" dirty="0"/>
                    </a:p>
                  </a:txBody>
                  <a:tcPr/>
                </a:tc>
                <a:tc>
                  <a:txBody>
                    <a:bodyPr/>
                    <a:lstStyle/>
                    <a:p>
                      <a:r>
                        <a:rPr lang="en-PT" dirty="0"/>
                        <a:t>48ms</a:t>
                      </a:r>
                    </a:p>
                  </a:txBody>
                  <a:tcPr/>
                </a:tc>
                <a:tc>
                  <a:txBody>
                    <a:bodyPr/>
                    <a:lstStyle/>
                    <a:p>
                      <a:r>
                        <a:rPr lang="en-PT" dirty="0"/>
                        <a:t>6,5 MB</a:t>
                      </a:r>
                    </a:p>
                  </a:txBody>
                  <a:tcPr/>
                </a:tc>
                <a:extLst>
                  <a:ext uri="{0D108BD9-81ED-4DB2-BD59-A6C34878D82A}">
                    <a16:rowId xmlns:a16="http://schemas.microsoft.com/office/drawing/2014/main" val="554258469"/>
                  </a:ext>
                </a:extLst>
              </a:tr>
            </a:tbl>
          </a:graphicData>
        </a:graphic>
      </p:graphicFrame>
      <p:sp>
        <p:nvSpPr>
          <p:cNvPr id="7" name="Slide Number Placeholder 6">
            <a:extLst>
              <a:ext uri="{FF2B5EF4-FFF2-40B4-BE49-F238E27FC236}">
                <a16:creationId xmlns:a16="http://schemas.microsoft.com/office/drawing/2014/main" id="{E91B8A5C-DD9E-0449-958B-8E9BC9E0991E}"/>
              </a:ext>
            </a:extLst>
          </p:cNvPr>
          <p:cNvSpPr>
            <a:spLocks noGrp="1"/>
          </p:cNvSpPr>
          <p:nvPr>
            <p:ph type="sldNum" sz="quarter" idx="12"/>
          </p:nvPr>
        </p:nvSpPr>
        <p:spPr/>
        <p:txBody>
          <a:bodyPr/>
          <a:lstStyle/>
          <a:p>
            <a:fld id="{A9135C31-6AD0-CA46-9D97-A5A6BD1305E0}" type="slidenum">
              <a:rPr lang="pt-PT" smtClean="0"/>
              <a:t>55</a:t>
            </a:fld>
            <a:endParaRPr lang="pt-PT"/>
          </a:p>
        </p:txBody>
      </p:sp>
    </p:spTree>
    <p:extLst>
      <p:ext uri="{BB962C8B-B14F-4D97-AF65-F5344CB8AC3E}">
        <p14:creationId xmlns:p14="http://schemas.microsoft.com/office/powerpoint/2010/main" val="3209363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54256008"/>
              </p:ext>
            </p:extLst>
          </p:nvPr>
        </p:nvGraphicFramePr>
        <p:xfrm>
          <a:off x="2031999" y="2224765"/>
          <a:ext cx="8128000" cy="400949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516A0295-8061-6640-ABA3-B2EB852A5979}"/>
              </a:ext>
            </a:extLst>
          </p:cNvPr>
          <p:cNvSpPr txBox="1"/>
          <p:nvPr/>
        </p:nvSpPr>
        <p:spPr>
          <a:xfrm>
            <a:off x="10486240" y="3187816"/>
            <a:ext cx="1442906" cy="1200329"/>
          </a:xfrm>
          <a:prstGeom prst="rect">
            <a:avLst/>
          </a:prstGeom>
          <a:noFill/>
        </p:spPr>
        <p:txBody>
          <a:bodyPr wrap="square" rtlCol="0">
            <a:spAutoFit/>
          </a:bodyPr>
          <a:lstStyle/>
          <a:p>
            <a:r>
              <a:rPr lang="en-PT" dirty="0">
                <a:solidFill>
                  <a:schemeClr val="bg1"/>
                </a:solidFill>
              </a:rPr>
              <a:t>Add simplistic memory graphs</a:t>
            </a:r>
          </a:p>
        </p:txBody>
      </p:sp>
      <p:sp>
        <p:nvSpPr>
          <p:cNvPr id="8" name="Slide Number Placeholder 7">
            <a:extLst>
              <a:ext uri="{FF2B5EF4-FFF2-40B4-BE49-F238E27FC236}">
                <a16:creationId xmlns:a16="http://schemas.microsoft.com/office/drawing/2014/main" id="{8F165569-8C3C-C541-B185-DA71E41703A1}"/>
              </a:ext>
            </a:extLst>
          </p:cNvPr>
          <p:cNvSpPr>
            <a:spLocks noGrp="1"/>
          </p:cNvSpPr>
          <p:nvPr>
            <p:ph type="sldNum" sz="quarter" idx="12"/>
          </p:nvPr>
        </p:nvSpPr>
        <p:spPr/>
        <p:txBody>
          <a:bodyPr/>
          <a:lstStyle/>
          <a:p>
            <a:fld id="{A9135C31-6AD0-CA46-9D97-A5A6BD1305E0}" type="slidenum">
              <a:rPr lang="pt-PT" smtClean="0"/>
              <a:t>56</a:t>
            </a:fld>
            <a:endParaRPr lang="pt-PT"/>
          </a:p>
        </p:txBody>
      </p:sp>
    </p:spTree>
    <p:extLst>
      <p:ext uri="{BB962C8B-B14F-4D97-AF65-F5344CB8AC3E}">
        <p14:creationId xmlns:p14="http://schemas.microsoft.com/office/powerpoint/2010/main" val="4027297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7B523351-D52D-2A4A-AFA5-DB3AAF026E90}"/>
              </a:ext>
            </a:extLst>
          </p:cNvPr>
          <p:cNvGraphicFramePr/>
          <p:nvPr>
            <p:extLst>
              <p:ext uri="{D42A27DB-BD31-4B8C-83A1-F6EECF244321}">
                <p14:modId xmlns:p14="http://schemas.microsoft.com/office/powerpoint/2010/main" val="1603411778"/>
              </p:ext>
            </p:extLst>
          </p:nvPr>
        </p:nvGraphicFramePr>
        <p:xfrm>
          <a:off x="1507525" y="2105107"/>
          <a:ext cx="9267565" cy="4423619"/>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a:extLst>
              <a:ext uri="{FF2B5EF4-FFF2-40B4-BE49-F238E27FC236}">
                <a16:creationId xmlns:a16="http://schemas.microsoft.com/office/drawing/2014/main" id="{5CA5F231-4811-AB4A-A062-85E3E97AFA3D}"/>
              </a:ext>
            </a:extLst>
          </p:cNvPr>
          <p:cNvSpPr>
            <a:spLocks noGrp="1"/>
          </p:cNvSpPr>
          <p:nvPr>
            <p:ph type="sldNum" sz="quarter" idx="12"/>
          </p:nvPr>
        </p:nvSpPr>
        <p:spPr/>
        <p:txBody>
          <a:bodyPr/>
          <a:lstStyle/>
          <a:p>
            <a:fld id="{A9135C31-6AD0-CA46-9D97-A5A6BD1305E0}" type="slidenum">
              <a:rPr lang="pt-PT" smtClean="0"/>
              <a:t>57</a:t>
            </a:fld>
            <a:endParaRPr lang="pt-PT"/>
          </a:p>
        </p:txBody>
      </p:sp>
    </p:spTree>
    <p:extLst>
      <p:ext uri="{BB962C8B-B14F-4D97-AF65-F5344CB8AC3E}">
        <p14:creationId xmlns:p14="http://schemas.microsoft.com/office/powerpoint/2010/main" val="2978391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31697B-71A9-814E-93FD-2518342D111D}"/>
              </a:ext>
            </a:extLst>
          </p:cNvPr>
          <p:cNvSpPr txBox="1"/>
          <p:nvPr/>
        </p:nvSpPr>
        <p:spPr>
          <a:xfrm>
            <a:off x="589858" y="1538140"/>
            <a:ext cx="9392342" cy="3416320"/>
          </a:xfrm>
          <a:prstGeom prst="rect">
            <a:avLst/>
          </a:prstGeom>
          <a:noFill/>
        </p:spPr>
        <p:txBody>
          <a:bodyPr wrap="square" rtlCol="0">
            <a:spAutoFit/>
          </a:bodyPr>
          <a:lstStyle/>
          <a:p>
            <a:r>
              <a:rPr lang="en-GB" dirty="0">
                <a:solidFill>
                  <a:schemeClr val="bg1"/>
                </a:solidFill>
              </a:rPr>
              <a:t>Referencing the SGX secure enclaves, we saw a performance drop of about 18% to approximately 25%, because the performance of an application running on an enclave depends on these three main points: </a:t>
            </a:r>
          </a:p>
          <a:p>
            <a:r>
              <a:rPr lang="en-GB" b="1" dirty="0">
                <a:solidFill>
                  <a:schemeClr val="bg1"/>
                </a:solidFill>
              </a:rPr>
              <a:t>Memory Access Local</a:t>
            </a:r>
            <a:r>
              <a:rPr lang="en-GB" dirty="0">
                <a:solidFill>
                  <a:schemeClr val="bg1"/>
                </a:solidFill>
              </a:rPr>
              <a:t>: If the application exceeds the EPC size limit, memory is swapped to main memory and that requires additional encryption and decryption cycles. </a:t>
            </a:r>
          </a:p>
          <a:p>
            <a:r>
              <a:rPr lang="en-GB" b="1" dirty="0">
                <a:solidFill>
                  <a:schemeClr val="bg1"/>
                </a:solidFill>
              </a:rPr>
              <a:t>System Calls</a:t>
            </a:r>
            <a:r>
              <a:rPr lang="en-GB" dirty="0">
                <a:solidFill>
                  <a:schemeClr val="bg1"/>
                </a:solidFill>
              </a:rPr>
              <a:t>: System calls require enclave exiting and entering which is a slow pro- cess. However, SCONE uses an asynchronous system call interface that ensures that threads do not need to exit the enclave to perform a system call. </a:t>
            </a:r>
          </a:p>
          <a:p>
            <a:r>
              <a:rPr lang="en-GB" b="1" dirty="0">
                <a:solidFill>
                  <a:schemeClr val="bg1"/>
                </a:solidFill>
              </a:rPr>
              <a:t>Threading</a:t>
            </a:r>
            <a:r>
              <a:rPr lang="en-GB" dirty="0">
                <a:solidFill>
                  <a:schemeClr val="bg1"/>
                </a:solidFill>
              </a:rPr>
              <a:t>: SCONE uses asynchronous application threading in order to allow switching to another application thread if another one is waiting for some system event, without exiting the enclave, which can speed up the performance. </a:t>
            </a:r>
          </a:p>
        </p:txBody>
      </p:sp>
      <p:sp>
        <p:nvSpPr>
          <p:cNvPr id="7" name="TextBox 6">
            <a:extLst>
              <a:ext uri="{FF2B5EF4-FFF2-40B4-BE49-F238E27FC236}">
                <a16:creationId xmlns:a16="http://schemas.microsoft.com/office/drawing/2014/main" id="{98FC84CB-D6C7-9642-A338-0A90BD6621F9}"/>
              </a:ext>
            </a:extLst>
          </p:cNvPr>
          <p:cNvSpPr txBox="1"/>
          <p:nvPr/>
        </p:nvSpPr>
        <p:spPr>
          <a:xfrm>
            <a:off x="589858" y="5024095"/>
            <a:ext cx="10213052" cy="2031325"/>
          </a:xfrm>
          <a:prstGeom prst="rect">
            <a:avLst/>
          </a:prstGeom>
          <a:noFill/>
        </p:spPr>
        <p:txBody>
          <a:bodyPr wrap="none" rtlCol="0">
            <a:spAutoFit/>
          </a:bodyPr>
          <a:lstStyle/>
          <a:p>
            <a:r>
              <a:rPr lang="en-PT" dirty="0">
                <a:solidFill>
                  <a:schemeClr val="bg1"/>
                </a:solidFill>
              </a:rPr>
              <a:t>We were able to provide a solution with beareble trade-offs (depending on the use case)</a:t>
            </a:r>
          </a:p>
          <a:p>
            <a:pPr marL="285750" indent="-285750">
              <a:buFont typeface="Arial" panose="020B0604020202020204" pitchFamily="34" charset="0"/>
              <a:buChar char="•"/>
            </a:pPr>
            <a:r>
              <a:rPr lang="en-GB" dirty="0">
                <a:solidFill>
                  <a:schemeClr val="bg1"/>
                </a:solidFill>
              </a:rPr>
              <a:t>Trust-ability, security and privacy. </a:t>
            </a:r>
          </a:p>
          <a:p>
            <a:pPr marL="285750" indent="-285750">
              <a:buFont typeface="Arial" panose="020B0604020202020204" pitchFamily="34" charset="0"/>
              <a:buChar char="•"/>
            </a:pPr>
            <a:r>
              <a:rPr lang="en-GB" dirty="0">
                <a:solidFill>
                  <a:schemeClr val="bg1"/>
                </a:solidFill>
              </a:rPr>
              <a:t>Software attestation</a:t>
            </a:r>
          </a:p>
          <a:p>
            <a:pPr marL="285750" indent="-285750">
              <a:buFont typeface="Arial" panose="020B0604020202020204" pitchFamily="34" charset="0"/>
              <a:buChar char="•"/>
            </a:pPr>
            <a:r>
              <a:rPr lang="en-GB" dirty="0">
                <a:solidFill>
                  <a:schemeClr val="bg1"/>
                </a:solidFill>
              </a:rPr>
              <a:t>Replication Mechanism</a:t>
            </a:r>
          </a:p>
          <a:p>
            <a:pPr marL="285750" indent="-285750">
              <a:buFont typeface="Arial" panose="020B0604020202020204" pitchFamily="34" charset="0"/>
              <a:buChar char="•"/>
            </a:pPr>
            <a:r>
              <a:rPr lang="en-GB" dirty="0">
                <a:solidFill>
                  <a:schemeClr val="bg1"/>
                </a:solidFill>
              </a:rPr>
              <a:t>Drastically reduced TCB</a:t>
            </a:r>
          </a:p>
          <a:p>
            <a:pPr marL="285750" indent="-285750">
              <a:buFont typeface="Arial" panose="020B0604020202020204" pitchFamily="34" charset="0"/>
              <a:buChar char="•"/>
            </a:pPr>
            <a:r>
              <a:rPr lang="en-GB" dirty="0">
                <a:solidFill>
                  <a:schemeClr val="bg1"/>
                </a:solidFill>
              </a:rPr>
              <a:t>Complete analysis report. </a:t>
            </a:r>
          </a:p>
          <a:p>
            <a:endParaRPr lang="en-PT" dirty="0"/>
          </a:p>
        </p:txBody>
      </p:sp>
      <p:sp>
        <p:nvSpPr>
          <p:cNvPr id="8" name="Slide Number Placeholder 7">
            <a:extLst>
              <a:ext uri="{FF2B5EF4-FFF2-40B4-BE49-F238E27FC236}">
                <a16:creationId xmlns:a16="http://schemas.microsoft.com/office/drawing/2014/main" id="{756AAF1D-18C6-6E40-BD5C-D0E54036B025}"/>
              </a:ext>
            </a:extLst>
          </p:cNvPr>
          <p:cNvSpPr>
            <a:spLocks noGrp="1"/>
          </p:cNvSpPr>
          <p:nvPr>
            <p:ph type="sldNum" sz="quarter" idx="12"/>
          </p:nvPr>
        </p:nvSpPr>
        <p:spPr/>
        <p:txBody>
          <a:bodyPr/>
          <a:lstStyle/>
          <a:p>
            <a:fld id="{A9135C31-6AD0-CA46-9D97-A5A6BD1305E0}" type="slidenum">
              <a:rPr lang="pt-PT" smtClean="0"/>
              <a:t>58</a:t>
            </a:fld>
            <a:endParaRPr lang="pt-PT"/>
          </a:p>
        </p:txBody>
      </p:sp>
    </p:spTree>
    <p:extLst>
      <p:ext uri="{BB962C8B-B14F-4D97-AF65-F5344CB8AC3E}">
        <p14:creationId xmlns:p14="http://schemas.microsoft.com/office/powerpoint/2010/main" val="2333541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References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C75BFC8-1765-D14C-AFE7-79190AEF3CC6}"/>
              </a:ext>
            </a:extLst>
          </p:cNvPr>
          <p:cNvSpPr/>
          <p:nvPr/>
        </p:nvSpPr>
        <p:spPr>
          <a:xfrm>
            <a:off x="3" y="2672698"/>
            <a:ext cx="12191997" cy="3139321"/>
          </a:xfrm>
          <a:prstGeom prst="rect">
            <a:avLst/>
          </a:prstGeom>
        </p:spPr>
        <p:txBody>
          <a:bodyPr wrap="square">
            <a:spAutoFit/>
          </a:bodyPr>
          <a:lstStyle/>
          <a:p>
            <a:r>
              <a:rPr lang="en-GB" dirty="0">
                <a:solidFill>
                  <a:schemeClr val="bg1"/>
                </a:solidFill>
              </a:rPr>
              <a:t>Cloud Adoption: https://</a:t>
            </a:r>
            <a:r>
              <a:rPr lang="en-GB" dirty="0" err="1">
                <a:solidFill>
                  <a:schemeClr val="bg1"/>
                </a:solidFill>
              </a:rPr>
              <a:t>dzone.com</a:t>
            </a:r>
            <a:r>
              <a:rPr lang="en-GB" dirty="0">
                <a:solidFill>
                  <a:schemeClr val="bg1"/>
                </a:solidFill>
              </a:rPr>
              <a:t>/articles/cloud-data-</a:t>
            </a:r>
            <a:r>
              <a:rPr lang="en-GB" dirty="0" err="1">
                <a:solidFill>
                  <a:schemeClr val="bg1"/>
                </a:solidFill>
              </a:rPr>
              <a:t>centers</a:t>
            </a:r>
            <a:r>
              <a:rPr lang="en-GB" dirty="0">
                <a:solidFill>
                  <a:schemeClr val="bg1"/>
                </a:solidFill>
              </a:rPr>
              <a:t>-are-poised-to-take-the-spotlight, https://</a:t>
            </a:r>
            <a:r>
              <a:rPr lang="en-GB" dirty="0" err="1">
                <a:solidFill>
                  <a:schemeClr val="bg1"/>
                </a:solidFill>
              </a:rPr>
              <a:t>db-engines.com</a:t>
            </a:r>
            <a:r>
              <a:rPr lang="en-GB" dirty="0">
                <a:solidFill>
                  <a:schemeClr val="bg1"/>
                </a:solidFill>
              </a:rPr>
              <a:t>/</a:t>
            </a:r>
            <a:r>
              <a:rPr lang="en-GB" dirty="0" err="1">
                <a:solidFill>
                  <a:schemeClr val="bg1"/>
                </a:solidFill>
              </a:rPr>
              <a:t>en</a:t>
            </a:r>
            <a:r>
              <a:rPr lang="en-GB" dirty="0">
                <a:solidFill>
                  <a:schemeClr val="bg1"/>
                </a:solidFill>
              </a:rPr>
              <a:t>/ranking</a:t>
            </a:r>
          </a:p>
          <a:p>
            <a:endParaRPr lang="en-GB" dirty="0">
              <a:solidFill>
                <a:schemeClr val="bg1"/>
              </a:solidFill>
            </a:endParaRPr>
          </a:p>
          <a:p>
            <a:endParaRPr lang="en-GB" dirty="0">
              <a:solidFill>
                <a:schemeClr val="bg1"/>
              </a:solidFill>
            </a:endParaRPr>
          </a:p>
          <a:p>
            <a:r>
              <a:rPr lang="en-GB" dirty="0">
                <a:solidFill>
                  <a:schemeClr val="bg1"/>
                </a:solidFill>
              </a:rPr>
              <a:t>Why Cloud? - https://www.isc2.org/-/media/ISC2/Landing-Pages/2019-Cloud-Security-Report-ISC2.ashx?la=</a:t>
            </a:r>
            <a:r>
              <a:rPr lang="en-GB" dirty="0" err="1">
                <a:solidFill>
                  <a:schemeClr val="bg1"/>
                </a:solidFill>
              </a:rPr>
              <a:t>en&amp;hash</a:t>
            </a:r>
            <a:r>
              <a:rPr lang="en-GB" dirty="0">
                <a:solidFill>
                  <a:schemeClr val="bg1"/>
                </a:solidFill>
              </a:rPr>
              <a:t>=06133FF277FCCFF720FC8B96DF505CA66A7CE565</a:t>
            </a:r>
          </a:p>
          <a:p>
            <a:endParaRPr lang="en-PT" dirty="0">
              <a:solidFill>
                <a:schemeClr val="bg1"/>
              </a:solidFill>
            </a:endParaRPr>
          </a:p>
          <a:p>
            <a:r>
              <a:rPr lang="en-PT" dirty="0">
                <a:solidFill>
                  <a:schemeClr val="bg1"/>
                </a:solidFill>
              </a:rPr>
              <a:t>Adoption Barriers - http://www.oracle.com/us/solutions/cloud/move-critical-apps-to-cloud-4441209.pdf</a:t>
            </a:r>
          </a:p>
          <a:p>
            <a:endParaRPr lang="en-PT" dirty="0">
              <a:solidFill>
                <a:schemeClr val="bg1"/>
              </a:solidFill>
            </a:endParaRPr>
          </a:p>
          <a:p>
            <a:r>
              <a:rPr lang="en-PT" dirty="0">
                <a:solidFill>
                  <a:schemeClr val="bg1"/>
                </a:solidFill>
              </a:rPr>
              <a:t>Relevant Incidents - </a:t>
            </a:r>
            <a:r>
              <a:rPr lang="en-GB" dirty="0">
                <a:solidFill>
                  <a:schemeClr val="bg1"/>
                </a:solidFill>
              </a:rPr>
              <a:t>https://</a:t>
            </a:r>
            <a:r>
              <a:rPr lang="en-GB" dirty="0" err="1">
                <a:solidFill>
                  <a:schemeClr val="bg1"/>
                </a:solidFill>
              </a:rPr>
              <a:t>healthitsecurity.com</a:t>
            </a:r>
            <a:r>
              <a:rPr lang="en-GB" dirty="0">
                <a:solidFill>
                  <a:schemeClr val="bg1"/>
                </a:solidFill>
              </a:rPr>
              <a:t>/news/remote-attacks-on-cloud-service-targets-rose-630-amid-covid-19</a:t>
            </a:r>
            <a:endParaRPr lang="en-PT" dirty="0">
              <a:solidFill>
                <a:schemeClr val="bg1"/>
              </a:solidFill>
            </a:endParaRPr>
          </a:p>
        </p:txBody>
      </p:sp>
      <p:sp>
        <p:nvSpPr>
          <p:cNvPr id="7" name="Slide Number Placeholder 6">
            <a:extLst>
              <a:ext uri="{FF2B5EF4-FFF2-40B4-BE49-F238E27FC236}">
                <a16:creationId xmlns:a16="http://schemas.microsoft.com/office/drawing/2014/main" id="{F4A56371-B280-8C49-B0C5-1E10578DE855}"/>
              </a:ext>
            </a:extLst>
          </p:cNvPr>
          <p:cNvSpPr>
            <a:spLocks noGrp="1"/>
          </p:cNvSpPr>
          <p:nvPr>
            <p:ph type="sldNum" sz="quarter" idx="12"/>
          </p:nvPr>
        </p:nvSpPr>
        <p:spPr/>
        <p:txBody>
          <a:bodyPr/>
          <a:lstStyle/>
          <a:p>
            <a:fld id="{A9135C31-6AD0-CA46-9D97-A5A6BD1305E0}" type="slidenum">
              <a:rPr lang="pt-PT" smtClean="0"/>
              <a:t>59</a:t>
            </a:fld>
            <a:endParaRPr lang="pt-PT"/>
          </a:p>
        </p:txBody>
      </p:sp>
    </p:spTree>
    <p:extLst>
      <p:ext uri="{BB962C8B-B14F-4D97-AF65-F5344CB8AC3E}">
        <p14:creationId xmlns:p14="http://schemas.microsoft.com/office/powerpoint/2010/main" val="405889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pic>
        <p:nvPicPr>
          <p:cNvPr id="39" name="Graphic 38" descr="Lock outline">
            <a:extLst>
              <a:ext uri="{FF2B5EF4-FFF2-40B4-BE49-F238E27FC236}">
                <a16:creationId xmlns:a16="http://schemas.microsoft.com/office/drawing/2014/main" id="{2945B7EF-4F95-A04C-B2D7-B73D11BBC1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44038" y="2226848"/>
            <a:ext cx="773144" cy="773144"/>
          </a:xfrm>
          <a:prstGeom prst="rect">
            <a:avLst/>
          </a:prstGeom>
        </p:spPr>
      </p:pic>
      <p:pic>
        <p:nvPicPr>
          <p:cNvPr id="40" name="Graphic 39" descr="Shield Tick with solid fill">
            <a:extLst>
              <a:ext uri="{FF2B5EF4-FFF2-40B4-BE49-F238E27FC236}">
                <a16:creationId xmlns:a16="http://schemas.microsoft.com/office/drawing/2014/main" id="{4D38C245-55D4-F045-9D8A-BBDD6914D6D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92910" y="2972882"/>
            <a:ext cx="773144" cy="773144"/>
          </a:xfrm>
          <a:prstGeom prst="rect">
            <a:avLst/>
          </a:prstGeom>
        </p:spPr>
      </p:pic>
      <p:sp>
        <p:nvSpPr>
          <p:cNvPr id="6" name="TextBox 5">
            <a:extLst>
              <a:ext uri="{FF2B5EF4-FFF2-40B4-BE49-F238E27FC236}">
                <a16:creationId xmlns:a16="http://schemas.microsoft.com/office/drawing/2014/main" id="{4B619C60-3F43-0241-93A1-C07E872E81D1}"/>
              </a:ext>
            </a:extLst>
          </p:cNvPr>
          <p:cNvSpPr txBox="1"/>
          <p:nvPr/>
        </p:nvSpPr>
        <p:spPr>
          <a:xfrm>
            <a:off x="4759250" y="3111567"/>
            <a:ext cx="1894921" cy="369332"/>
          </a:xfrm>
          <a:prstGeom prst="rect">
            <a:avLst/>
          </a:prstGeom>
          <a:noFill/>
        </p:spPr>
        <p:txBody>
          <a:bodyPr wrap="square" rtlCol="0">
            <a:spAutoFit/>
          </a:bodyPr>
          <a:lstStyle/>
          <a:p>
            <a:r>
              <a:rPr lang="en-PT" dirty="0">
                <a:solidFill>
                  <a:srgbClr val="FF0000"/>
                </a:solidFill>
              </a:rPr>
              <a:t>Cloud Security</a:t>
            </a:r>
          </a:p>
        </p:txBody>
      </p:sp>
      <p:sp>
        <p:nvSpPr>
          <p:cNvPr id="33" name="TextBox 32">
            <a:extLst>
              <a:ext uri="{FF2B5EF4-FFF2-40B4-BE49-F238E27FC236}">
                <a16:creationId xmlns:a16="http://schemas.microsoft.com/office/drawing/2014/main" id="{1CFC56E5-086E-6843-B320-0C9385770253}"/>
              </a:ext>
            </a:extLst>
          </p:cNvPr>
          <p:cNvSpPr txBox="1"/>
          <p:nvPr/>
        </p:nvSpPr>
        <p:spPr>
          <a:xfrm rot="60000">
            <a:off x="315681" y="3648921"/>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 Or not</a:t>
            </a:r>
          </a:p>
          <a:p>
            <a:pPr algn="ctr"/>
            <a:r>
              <a:rPr lang="en-US" sz="2000" dirty="0">
                <a:solidFill>
                  <a:schemeClr val="bg1">
                    <a:lumMod val="50000"/>
                    <a:lumOff val="50000"/>
                  </a:schemeClr>
                </a:solidFill>
              </a:rPr>
              <a:t>     to Cloud …</a:t>
            </a:r>
          </a:p>
        </p:txBody>
      </p:sp>
      <p:sp>
        <p:nvSpPr>
          <p:cNvPr id="35" name="Oval 34">
            <a:extLst>
              <a:ext uri="{FF2B5EF4-FFF2-40B4-BE49-F238E27FC236}">
                <a16:creationId xmlns:a16="http://schemas.microsoft.com/office/drawing/2014/main" id="{0C17643F-7188-6E48-963D-CD2E0A2119C5}"/>
              </a:ext>
            </a:extLst>
          </p:cNvPr>
          <p:cNvSpPr/>
          <p:nvPr/>
        </p:nvSpPr>
        <p:spPr>
          <a:xfrm>
            <a:off x="170890" y="1984933"/>
            <a:ext cx="2016000" cy="1835999"/>
          </a:xfrm>
          <a:prstGeom prst="ellipse">
            <a:avLst/>
          </a:prstGeom>
          <a:blipFill>
            <a:blip r:embed="rId33"/>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6" name="Slide Number Placeholder 5">
            <a:extLst>
              <a:ext uri="{FF2B5EF4-FFF2-40B4-BE49-F238E27FC236}">
                <a16:creationId xmlns:a16="http://schemas.microsoft.com/office/drawing/2014/main" id="{759600C0-C83E-CB49-ABF1-FA45FD568AC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6</a:t>
            </a:fld>
            <a:endParaRPr lang="pt-PT" dirty="0"/>
          </a:p>
        </p:txBody>
      </p:sp>
    </p:spTree>
    <p:extLst>
      <p:ext uri="{BB962C8B-B14F-4D97-AF65-F5344CB8AC3E}">
        <p14:creationId xmlns:p14="http://schemas.microsoft.com/office/powerpoint/2010/main" val="24678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5D269-2DE7-CA4C-A372-6A718CE00A95}"/>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E1231F2E-CC4F-5F44-90E2-5681B89200D8}"/>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D170E43C-6122-A041-9F97-D7FE07C831AB}"/>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204994CA-89E6-A548-950F-6F90F19968FA}"/>
              </a:ext>
            </a:extLst>
          </p:cNvPr>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4385663" y="4855386"/>
            <a:ext cx="5596537" cy="1841442"/>
          </a:xfrm>
          <a:prstGeom prst="rect">
            <a:avLst/>
          </a:prstGeom>
          <a:scene3d>
            <a:camera prst="orthographicFront"/>
            <a:lightRig rig="threePt" dir="t"/>
          </a:scene3d>
          <a:sp3d contourW="12700"/>
        </p:spPr>
      </p:pic>
      <p:pic>
        <p:nvPicPr>
          <p:cNvPr id="2" name="Picture 1">
            <a:extLst>
              <a:ext uri="{FF2B5EF4-FFF2-40B4-BE49-F238E27FC236}">
                <a16:creationId xmlns:a16="http://schemas.microsoft.com/office/drawing/2014/main" id="{9248EA32-D61B-EB4B-B993-0019894EF28E}"/>
              </a:ext>
            </a:extLst>
          </p:cNvPr>
          <p:cNvPicPr>
            <a:picLocks noChangeAspect="1"/>
          </p:cNvPicPr>
          <p:nvPr/>
        </p:nvPicPr>
        <p:blipFill>
          <a:blip r:embed="rId11">
            <a:extLst>
              <a:ext uri="{BEBA8EAE-BF5A-486C-A8C5-ECC9F3942E4B}">
                <a14:imgProps xmlns:a14="http://schemas.microsoft.com/office/drawing/2010/main">
                  <a14:imgLayer r:embed="rId12">
                    <a14:imgEffect>
                      <a14:artisticFilmGrain/>
                    </a14:imgEffect>
                  </a14:imgLayer>
                </a14:imgProps>
              </a:ext>
            </a:extLst>
          </a:blip>
          <a:stretch>
            <a:fillRect/>
          </a:stretch>
        </p:blipFill>
        <p:spPr>
          <a:xfrm>
            <a:off x="4254052" y="3139799"/>
            <a:ext cx="5416573" cy="1056111"/>
          </a:xfrm>
          <a:prstGeom prst="rect">
            <a:avLst/>
          </a:prstGeom>
          <a:ln>
            <a:solidFill>
              <a:srgbClr val="FF0000"/>
            </a:solidFill>
          </a:ln>
        </p:spPr>
      </p:pic>
      <p:pic>
        <p:nvPicPr>
          <p:cNvPr id="11" name="Picture 10">
            <a:extLst>
              <a:ext uri="{FF2B5EF4-FFF2-40B4-BE49-F238E27FC236}">
                <a16:creationId xmlns:a16="http://schemas.microsoft.com/office/drawing/2014/main" id="{047EC494-36DB-DF40-B4D4-4AAF618ECED5}"/>
              </a:ext>
            </a:extLst>
          </p:cNvPr>
          <p:cNvPicPr>
            <a:picLocks noChangeAspect="1"/>
          </p:cNvPicPr>
          <p:nvPr/>
        </p:nvPicPr>
        <p:blipFill>
          <a:blip r:embed="rId13">
            <a:extLst>
              <a:ext uri="{BEBA8EAE-BF5A-486C-A8C5-ECC9F3942E4B}">
                <a14:imgProps xmlns:a14="http://schemas.microsoft.com/office/drawing/2010/main">
                  <a14:imgLayer r:embed="rId14">
                    <a14:imgEffect>
                      <a14:artisticCrisscrossEtching/>
                    </a14:imgEffect>
                  </a14:imgLayer>
                </a14:imgProps>
              </a:ext>
            </a:extLst>
          </a:blip>
          <a:stretch>
            <a:fillRect/>
          </a:stretch>
        </p:blipFill>
        <p:spPr>
          <a:xfrm>
            <a:off x="4613786" y="4146449"/>
            <a:ext cx="7339777" cy="555202"/>
          </a:xfrm>
          <a:prstGeom prst="rect">
            <a:avLst/>
          </a:prstGeom>
          <a:scene3d>
            <a:camera prst="orthographicFront"/>
            <a:lightRig rig="threePt" dir="t"/>
          </a:scene3d>
          <a:sp3d contourW="12700"/>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Relevant Incidents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BBE87876-0BE5-4F44-BAF7-0F9B29CC63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7</a:t>
            </a:fld>
            <a:endParaRPr lang="pt-PT" dirty="0"/>
          </a:p>
        </p:txBody>
      </p:sp>
    </p:spTree>
    <p:extLst>
      <p:ext uri="{BB962C8B-B14F-4D97-AF65-F5344CB8AC3E}">
        <p14:creationId xmlns:p14="http://schemas.microsoft.com/office/powerpoint/2010/main" val="242494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25" name="TextBox 24">
            <a:extLst>
              <a:ext uri="{FF2B5EF4-FFF2-40B4-BE49-F238E27FC236}">
                <a16:creationId xmlns:a16="http://schemas.microsoft.com/office/drawing/2014/main" id="{C14A659D-B83B-9A48-A4A8-5CB19BCF7D8B}"/>
              </a:ext>
            </a:extLst>
          </p:cNvPr>
          <p:cNvSpPr txBox="1"/>
          <p:nvPr/>
        </p:nvSpPr>
        <p:spPr>
          <a:xfrm>
            <a:off x="235142" y="2330140"/>
            <a:ext cx="3487865" cy="2948115"/>
          </a:xfrm>
          <a:prstGeom prst="rect">
            <a:avLst/>
          </a:prstGeom>
          <a:noFill/>
        </p:spPr>
        <p:txBody>
          <a:bodyPr wrap="square" rtlCol="0">
            <a:spAutoFit/>
          </a:bodyPr>
          <a:lstStyle/>
          <a:p>
            <a:pPr>
              <a:lnSpc>
                <a:spcPct val="150000"/>
              </a:lnSpc>
            </a:pPr>
            <a:r>
              <a:rPr lang="en-PT" b="1" dirty="0">
                <a:solidFill>
                  <a:schemeClr val="bg1"/>
                </a:solidFill>
              </a:rPr>
              <a:t>External Threats</a:t>
            </a:r>
          </a:p>
          <a:p>
            <a:pPr marL="285750" indent="-285750">
              <a:lnSpc>
                <a:spcPct val="150000"/>
              </a:lnSpc>
              <a:buFont typeface="Arial" panose="020B0604020202020204" pitchFamily="34" charset="0"/>
              <a:buChar char="•"/>
            </a:pPr>
            <a:r>
              <a:rPr lang="en-PT" dirty="0">
                <a:solidFill>
                  <a:schemeClr val="bg1"/>
                </a:solidFill>
              </a:rPr>
              <a:t>“Hacking”, Breaking Access Control</a:t>
            </a:r>
          </a:p>
          <a:p>
            <a:pPr marL="285750" indent="-285750">
              <a:lnSpc>
                <a:spcPct val="150000"/>
              </a:lnSpc>
              <a:buFont typeface="Arial" panose="020B0604020202020204" pitchFamily="34" charset="0"/>
              <a:buChar char="•"/>
            </a:pPr>
            <a:r>
              <a:rPr lang="en-PT" dirty="0">
                <a:solidFill>
                  <a:schemeClr val="bg1"/>
                </a:solidFill>
              </a:rPr>
              <a:t>Malware Installation</a:t>
            </a:r>
          </a:p>
          <a:p>
            <a:pPr marL="285750" indent="-285750">
              <a:lnSpc>
                <a:spcPct val="150000"/>
              </a:lnSpc>
              <a:buFont typeface="Arial" panose="020B0604020202020204" pitchFamily="34" charset="0"/>
              <a:buChar char="•"/>
            </a:pPr>
            <a:r>
              <a:rPr lang="en-PT" dirty="0">
                <a:solidFill>
                  <a:schemeClr val="bg1"/>
                </a:solidFill>
              </a:rPr>
              <a:t>Memory Monitorization</a:t>
            </a:r>
          </a:p>
          <a:p>
            <a:pPr marL="285750" indent="-285750">
              <a:lnSpc>
                <a:spcPct val="150000"/>
              </a:lnSpc>
              <a:buFont typeface="Arial" panose="020B0604020202020204" pitchFamily="34" charset="0"/>
              <a:buChar char="•"/>
            </a:pPr>
            <a:r>
              <a:rPr lang="en-PT" dirty="0">
                <a:solidFill>
                  <a:schemeClr val="bg1"/>
                </a:solidFill>
              </a:rPr>
              <a:t>Breaking data confidentilaity</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Slide Number Placeholder 5">
            <a:extLst>
              <a:ext uri="{FF2B5EF4-FFF2-40B4-BE49-F238E27FC236}">
                <a16:creationId xmlns:a16="http://schemas.microsoft.com/office/drawing/2014/main" id="{FFA13837-BD6F-724B-84D1-47A01804C85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8</a:t>
            </a:fld>
            <a:endParaRPr lang="pt-PT" dirty="0"/>
          </a:p>
        </p:txBody>
      </p:sp>
      <p:sp>
        <p:nvSpPr>
          <p:cNvPr id="41" name="Left Arrow 40">
            <a:extLst>
              <a:ext uri="{FF2B5EF4-FFF2-40B4-BE49-F238E27FC236}">
                <a16:creationId xmlns:a16="http://schemas.microsoft.com/office/drawing/2014/main" id="{9242EF8B-DC39-3E42-BEFD-10D7E0406670}"/>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Left Arrow 41">
            <a:extLst>
              <a:ext uri="{FF2B5EF4-FFF2-40B4-BE49-F238E27FC236}">
                <a16:creationId xmlns:a16="http://schemas.microsoft.com/office/drawing/2014/main" id="{91FA19D9-70B4-9345-844F-95D580FAD891}"/>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94082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8" name="TextBox 37">
            <a:extLst>
              <a:ext uri="{FF2B5EF4-FFF2-40B4-BE49-F238E27FC236}">
                <a16:creationId xmlns:a16="http://schemas.microsoft.com/office/drawing/2014/main" id="{2D2BC32C-C086-5549-8245-0B9DF586C9F1}"/>
              </a:ext>
            </a:extLst>
          </p:cNvPr>
          <p:cNvSpPr txBox="1"/>
          <p:nvPr/>
        </p:nvSpPr>
        <p:spPr>
          <a:xfrm>
            <a:off x="291712" y="2397530"/>
            <a:ext cx="3172204" cy="3573222"/>
          </a:xfrm>
          <a:prstGeom prst="rect">
            <a:avLst/>
          </a:prstGeom>
          <a:noFill/>
        </p:spPr>
        <p:txBody>
          <a:bodyPr wrap="square" rtlCol="0">
            <a:spAutoFit/>
          </a:bodyPr>
          <a:lstStyle/>
          <a:p>
            <a:r>
              <a:rPr lang="en-PT" sz="2000" b="1" dirty="0">
                <a:solidFill>
                  <a:schemeClr val="bg1"/>
                </a:solidFill>
              </a:rPr>
              <a:t>Internal Threats:</a:t>
            </a:r>
          </a:p>
          <a:p>
            <a:pPr marL="285750" indent="-285750">
              <a:lnSpc>
                <a:spcPct val="150000"/>
              </a:lnSpc>
              <a:buFont typeface="Arial" panose="020B0604020202020204" pitchFamily="34" charset="0"/>
              <a:buChar char="•"/>
            </a:pPr>
            <a:r>
              <a:rPr lang="en-PT" sz="2000" dirty="0">
                <a:solidFill>
                  <a:schemeClr val="bg1"/>
                </a:solidFill>
              </a:rPr>
              <a:t>Malicious (HbC)      Sys. Administrators</a:t>
            </a:r>
          </a:p>
          <a:p>
            <a:pPr marL="285750" indent="-285750">
              <a:lnSpc>
                <a:spcPct val="150000"/>
              </a:lnSpc>
              <a:buFont typeface="Arial" panose="020B0604020202020204" pitchFamily="34" charset="0"/>
              <a:buChar char="•"/>
            </a:pPr>
            <a:r>
              <a:rPr lang="en-PT" sz="2000" dirty="0">
                <a:solidFill>
                  <a:schemeClr val="bg1"/>
                </a:solidFill>
              </a:rPr>
              <a:t>Insider Exploits</a:t>
            </a:r>
          </a:p>
          <a:p>
            <a:pPr marL="285750" indent="-285750">
              <a:lnSpc>
                <a:spcPct val="150000"/>
              </a:lnSpc>
              <a:buFont typeface="Arial" panose="020B0604020202020204" pitchFamily="34" charset="0"/>
              <a:buChar char="•"/>
            </a:pPr>
            <a:r>
              <a:rPr lang="en-PT" sz="2000" dirty="0">
                <a:solidFill>
                  <a:schemeClr val="bg1"/>
                </a:solidFill>
              </a:rPr>
              <a:t>Memory Monitorization</a:t>
            </a:r>
          </a:p>
          <a:p>
            <a:pPr marL="285750" indent="-285750">
              <a:lnSpc>
                <a:spcPct val="150000"/>
              </a:lnSpc>
              <a:buFont typeface="Arial" panose="020B0604020202020204" pitchFamily="34" charset="0"/>
              <a:buChar char="•"/>
            </a:pPr>
            <a:r>
              <a:rPr lang="en-PT" sz="2000" dirty="0">
                <a:solidFill>
                  <a:schemeClr val="bg1"/>
                </a:solidFill>
              </a:rPr>
              <a:t>Breaking data confidentilaity</a:t>
            </a:r>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4" name="Slide Number Placeholder 5">
            <a:extLst>
              <a:ext uri="{FF2B5EF4-FFF2-40B4-BE49-F238E27FC236}">
                <a16:creationId xmlns:a16="http://schemas.microsoft.com/office/drawing/2014/main" id="{83A9D5EF-6A83-AF4A-B37F-303303DBE6E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9</a:t>
            </a:fld>
            <a:endParaRPr lang="pt-PT" dirty="0"/>
          </a:p>
        </p:txBody>
      </p:sp>
      <p:pic>
        <p:nvPicPr>
          <p:cNvPr id="45" name="Graphic 44" descr="Devil face with solid fill with solid fill">
            <a:extLst>
              <a:ext uri="{FF2B5EF4-FFF2-40B4-BE49-F238E27FC236}">
                <a16:creationId xmlns:a16="http://schemas.microsoft.com/office/drawing/2014/main" id="{72030B52-F3C0-2845-8C09-26BCC75B3E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1894" y="2701297"/>
            <a:ext cx="533117" cy="533117"/>
          </a:xfrm>
          <a:prstGeom prst="rect">
            <a:avLst/>
          </a:prstGeom>
        </p:spPr>
      </p:pic>
      <p:pic>
        <p:nvPicPr>
          <p:cNvPr id="46" name="Graphic 45" descr="Bug with solid fill">
            <a:extLst>
              <a:ext uri="{FF2B5EF4-FFF2-40B4-BE49-F238E27FC236}">
                <a16:creationId xmlns:a16="http://schemas.microsoft.com/office/drawing/2014/main" id="{B3DAFA03-D146-8F42-88C9-1BD276935B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6669" y="2698598"/>
            <a:ext cx="533117" cy="533117"/>
          </a:xfrm>
          <a:prstGeom prst="rect">
            <a:avLst/>
          </a:prstGeom>
        </p:spPr>
      </p:pic>
      <p:sp>
        <p:nvSpPr>
          <p:cNvPr id="47" name="Left Arrow 46">
            <a:extLst>
              <a:ext uri="{FF2B5EF4-FFF2-40B4-BE49-F238E27FC236}">
                <a16:creationId xmlns:a16="http://schemas.microsoft.com/office/drawing/2014/main" id="{4EDEEFD9-EC61-5540-8AC5-A45D9F620AB2}"/>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Left Arrow 47">
            <a:extLst>
              <a:ext uri="{FF2B5EF4-FFF2-40B4-BE49-F238E27FC236}">
                <a16:creationId xmlns:a16="http://schemas.microsoft.com/office/drawing/2014/main" id="{D5508D3F-D956-0E42-BA4B-D3604475C579}"/>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999661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ção">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tação">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ção">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10730</TotalTime>
  <Words>5681</Words>
  <Application>Microsoft Macintosh PowerPoint</Application>
  <PresentationFormat>Widescreen</PresentationFormat>
  <Paragraphs>823</Paragraphs>
  <Slides>59</Slides>
  <Notes>46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Century Gothic</vt:lpstr>
      <vt:lpstr>Wingdings</vt:lpstr>
      <vt:lpstr>Wingdings 2</vt:lpstr>
      <vt:lpstr>Citação</vt:lpstr>
      <vt:lpstr>PowerPoint Presentation</vt:lpstr>
      <vt:lpstr>Outline</vt:lpstr>
      <vt:lpstr>Outline</vt:lpstr>
      <vt:lpstr>Cloud Adoption: Data on the Cloud is Rising</vt:lpstr>
      <vt:lpstr>Why Cloud?</vt:lpstr>
      <vt:lpstr>Why Cloud?</vt:lpstr>
      <vt:lpstr>Relevant Incidents</vt:lpstr>
      <vt:lpstr>Threat Model</vt:lpstr>
      <vt:lpstr>Threat Model</vt:lpstr>
      <vt:lpstr>Dissertation Problem</vt:lpstr>
      <vt:lpstr>Contributions</vt:lpstr>
      <vt:lpstr>Outline</vt:lpstr>
      <vt:lpstr>What is a TEE?</vt:lpstr>
      <vt:lpstr>Architecture: Typical Cloud Stack</vt:lpstr>
      <vt:lpstr>Architecture: TEE Protected Cloud Stack</vt:lpstr>
      <vt:lpstr>System Model Overview</vt:lpstr>
      <vt:lpstr>Proxy</vt:lpstr>
      <vt:lpstr>Key-Value Store</vt:lpstr>
      <vt:lpstr>Key-Value Store</vt:lpstr>
      <vt:lpstr>Attestation Flow</vt:lpstr>
      <vt:lpstr>Prototype Technologies </vt:lpstr>
      <vt:lpstr>Key Value Store</vt:lpstr>
      <vt:lpstr>Proxy</vt:lpstr>
      <vt:lpstr>Other Components</vt:lpstr>
      <vt:lpstr>Prototype Location </vt:lpstr>
      <vt:lpstr>Outline</vt:lpstr>
      <vt:lpstr>Tests &amp; Environment</vt:lpstr>
      <vt:lpstr>Tests &amp; Environment</vt:lpstr>
      <vt:lpstr>Standalone Redis</vt:lpstr>
      <vt:lpstr>Clustered Redis</vt:lpstr>
      <vt:lpstr>Resources</vt:lpstr>
      <vt:lpstr>Homomorphic Encryption</vt:lpstr>
      <vt:lpstr>Outline</vt:lpstr>
      <vt:lpstr>Conclusion</vt:lpstr>
      <vt:lpstr>Future Work</vt:lpstr>
      <vt:lpstr>PowerPoint Presentation</vt:lpstr>
      <vt:lpstr>PowerPoint Presentation</vt:lpstr>
      <vt:lpstr>PowerPoint Presentation</vt:lpstr>
      <vt:lpstr>Dissertation Storyline</vt:lpstr>
      <vt:lpstr>Dissertation Storyline</vt:lpstr>
      <vt:lpstr>Outline</vt:lpstr>
      <vt:lpstr>Adoption Barriers</vt:lpstr>
      <vt:lpstr>Adoption Barriers</vt:lpstr>
      <vt:lpstr>Problem / Threat Model</vt:lpstr>
      <vt:lpstr>Dissertation Problem</vt:lpstr>
      <vt:lpstr>Problem / Threat Model</vt:lpstr>
      <vt:lpstr>Problem / Threat Model</vt:lpstr>
      <vt:lpstr>Dissertation Contributions</vt:lpstr>
      <vt:lpstr>What is a TEE?</vt:lpstr>
      <vt:lpstr>What is a TEE?</vt:lpstr>
      <vt:lpstr>Key-Value Store</vt:lpstr>
      <vt:lpstr>Key-Value Store</vt:lpstr>
      <vt:lpstr>Tests &amp; Environment</vt:lpstr>
      <vt:lpstr>Tests &amp; Environment</vt:lpstr>
      <vt:lpstr>Standalone Redis</vt:lpstr>
      <vt:lpstr>Resources</vt:lpstr>
      <vt:lpstr>Resources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de Lemos Dias Rosa Anciaes</dc:creator>
  <cp:lastModifiedBy>Miguel de Lemos Dias Rosa Anciaes</cp:lastModifiedBy>
  <cp:revision>304</cp:revision>
  <dcterms:created xsi:type="dcterms:W3CDTF">2021-01-27T00:59:54Z</dcterms:created>
  <dcterms:modified xsi:type="dcterms:W3CDTF">2021-02-11T14:08:41Z</dcterms:modified>
</cp:coreProperties>
</file>